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2" r:id="rId2"/>
    <p:sldId id="256" r:id="rId3"/>
    <p:sldId id="277" r:id="rId4"/>
    <p:sldId id="296" r:id="rId5"/>
    <p:sldId id="333" r:id="rId6"/>
    <p:sldId id="334" r:id="rId7"/>
    <p:sldId id="297" r:id="rId8"/>
    <p:sldId id="260" r:id="rId9"/>
    <p:sldId id="313" r:id="rId10"/>
    <p:sldId id="373" r:id="rId11"/>
    <p:sldId id="309" r:id="rId12"/>
    <p:sldId id="272" r:id="rId13"/>
    <p:sldId id="310" r:id="rId14"/>
    <p:sldId id="336" r:id="rId15"/>
    <p:sldId id="337" r:id="rId16"/>
    <p:sldId id="375" r:id="rId17"/>
    <p:sldId id="371" r:id="rId18"/>
    <p:sldId id="340" r:id="rId19"/>
    <p:sldId id="372" r:id="rId20"/>
    <p:sldId id="343" r:id="rId21"/>
    <p:sldId id="344" r:id="rId22"/>
    <p:sldId id="345" r:id="rId23"/>
    <p:sldId id="346" r:id="rId24"/>
    <p:sldId id="347" r:id="rId25"/>
    <p:sldId id="348" r:id="rId26"/>
    <p:sldId id="378" r:id="rId27"/>
    <p:sldId id="390" r:id="rId28"/>
    <p:sldId id="391" r:id="rId29"/>
    <p:sldId id="352" r:id="rId30"/>
    <p:sldId id="379" r:id="rId31"/>
    <p:sldId id="381" r:id="rId32"/>
    <p:sldId id="355" r:id="rId33"/>
    <p:sldId id="382" r:id="rId34"/>
    <p:sldId id="383" r:id="rId35"/>
    <p:sldId id="360" r:id="rId36"/>
    <p:sldId id="361" r:id="rId37"/>
    <p:sldId id="385" r:id="rId38"/>
    <p:sldId id="363" r:id="rId39"/>
    <p:sldId id="386" r:id="rId40"/>
    <p:sldId id="387" r:id="rId41"/>
    <p:sldId id="367" r:id="rId42"/>
    <p:sldId id="368" r:id="rId4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26" autoAdjust="0"/>
    <p:restoredTop sz="94660" autoAdjust="0"/>
  </p:normalViewPr>
  <p:slideViewPr>
    <p:cSldViewPr>
      <p:cViewPr>
        <p:scale>
          <a:sx n="90" d="100"/>
          <a:sy n="90" d="100"/>
        </p:scale>
        <p:origin x="-1954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BARI\Public\ATTUAZIONE%20-%20MONITORAGGIO%202014-2020\MONITORAGGIO\AVANZAMENTO%20FINANZIARIO%20DEL%20PSR\Scarico%20decreti%20di%20pagamento\File%20complessivo%20Decreti%20Pagamento%20-%2015-05-18_11-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BARI\Public\ATTUAZIONE%20-%20MONITORAGGIO%202014-2020\MONITORAGGIO\AVANZAMENTO%20FINANZIARIO%20DEL%20PSR\Scarico%20decreti%20di%20pagamento\File%20complessivo%20Decreti%20Pagamento%20-%2015-05-18_11-0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BARI\Public\ATTUAZIONE%20-%20MONITORAGGIO%202014-2020\MONITORAGGIO\AVANZAMENTO%20FINANZIARIO%20DEL%20PSR\Scarico%20decreti%20di%20pagamento\File%20complessivo%20Decreti%20Pagamento%20-%2015-05-18_11-0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BARI\Public\ATTUAZIONE%20-%20MONITORAGGIO%202014-2020\MONITORAGGIO\AVANZAMENTO%20FINANZIARIO%20DEL%20PSR\Scarico%20decreti%20di%20pagamento\File%20complessivo%20Decreti%20Pagamento%20-%2015-05-18_11-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Trascinamenti!$B$1:$C$1</c:f>
              <c:strCache>
                <c:ptCount val="1"/>
                <c:pt idx="0">
                  <c:v>Trascinamenti Nuova programmazione</c:v>
                </c:pt>
              </c:strCache>
            </c:strRef>
          </c:tx>
          <c:explosion val="25"/>
          <c:dPt>
            <c:idx val="1"/>
            <c:bubble3D val="0"/>
            <c:explosion val="10"/>
          </c:dPt>
          <c:dLbls>
            <c:dLbl>
              <c:idx val="0"/>
              <c:layout>
                <c:manualLayout>
                  <c:x val="8.0093516383289737E-2"/>
                  <c:y val="-0.11611774544869759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930304804463934E-2"/>
                  <c:y val="-0.10648499762192555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Trascinamenti!$B$1:$C$1</c:f>
              <c:strCache>
                <c:ptCount val="2"/>
                <c:pt idx="0">
                  <c:v>Trascinamenti</c:v>
                </c:pt>
                <c:pt idx="1">
                  <c:v>Nuova programmazione</c:v>
                </c:pt>
              </c:strCache>
            </c:strRef>
          </c:cat>
          <c:val>
            <c:numRef>
              <c:f>Trascinamenti!$B$2:$C$2</c:f>
              <c:numCache>
                <c:formatCode>_-* #,##0.00\ "€"_-;\-* #,##0.00\ "€"_-;_-* "-"??\ "€"_-;_-@_-</c:formatCode>
                <c:ptCount val="2"/>
                <c:pt idx="0">
                  <c:v>112952437.5500001</c:v>
                </c:pt>
                <c:pt idx="1">
                  <c:v>89003598.570000529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EA-44BE-B51F-C09FA6D6FC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44419635397337"/>
          <c:y val="3.7986547564813976E-2"/>
          <c:w val="0.70247287338443887"/>
          <c:h val="0.876300852422200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'Priorità 4 (Rimodulaz. Antonio)'!$D$1</c:f>
              <c:strCache>
                <c:ptCount val="1"/>
                <c:pt idx="0">
                  <c:v>IMPEGNATO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'Priorità 4 (Rimodulaz. Antonio)'!$B$2:$B$9</c:f>
              <c:strCache>
                <c:ptCount val="8"/>
                <c:pt idx="0">
                  <c:v>4.4</c:v>
                </c:pt>
                <c:pt idx="1">
                  <c:v>8.5</c:v>
                </c:pt>
                <c:pt idx="2">
                  <c:v>10.1</c:v>
                </c:pt>
                <c:pt idx="3">
                  <c:v>10.2</c:v>
                </c:pt>
                <c:pt idx="4">
                  <c:v>11.1</c:v>
                </c:pt>
                <c:pt idx="5">
                  <c:v>11.2</c:v>
                </c:pt>
                <c:pt idx="6">
                  <c:v>12.1</c:v>
                </c:pt>
                <c:pt idx="7">
                  <c:v>13.1</c:v>
                </c:pt>
              </c:strCache>
            </c:strRef>
          </c:cat>
          <c:val>
            <c:numRef>
              <c:f>'Priorità 4 (Rimodulaz. Antonio)'!$D$2:$D$9</c:f>
              <c:numCache>
                <c:formatCode>_-* #,##0.00\ "€"_-;\-* #,##0.00\ "€"_-;_-* "-"??\ "€"_-;_-@_-</c:formatCode>
                <c:ptCount val="8"/>
                <c:pt idx="0">
                  <c:v>4700000</c:v>
                </c:pt>
                <c:pt idx="1">
                  <c:v>26388430</c:v>
                </c:pt>
                <c:pt idx="2">
                  <c:v>159700000</c:v>
                </c:pt>
                <c:pt idx="3">
                  <c:v>5000000</c:v>
                </c:pt>
                <c:pt idx="4">
                  <c:v>41740000</c:v>
                </c:pt>
                <c:pt idx="5">
                  <c:v>217022893</c:v>
                </c:pt>
                <c:pt idx="6">
                  <c:v>249743.8</c:v>
                </c:pt>
                <c:pt idx="7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29-4222-AB74-E62744C770EE}"/>
            </c:ext>
          </c:extLst>
        </c:ser>
        <c:ser>
          <c:idx val="0"/>
          <c:order val="1"/>
          <c:tx>
            <c:strRef>
              <c:f>'Priorità 4 (Rimodulaz. Antonio)'!$C$1</c:f>
              <c:strCache>
                <c:ptCount val="1"/>
                <c:pt idx="0">
                  <c:v>IMPORTO EROGATO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'Priorità 4 (Rimodulaz. Antonio)'!$B$2:$B$9</c:f>
              <c:strCache>
                <c:ptCount val="8"/>
                <c:pt idx="0">
                  <c:v>4.4</c:v>
                </c:pt>
                <c:pt idx="1">
                  <c:v>8.5</c:v>
                </c:pt>
                <c:pt idx="2">
                  <c:v>10.1</c:v>
                </c:pt>
                <c:pt idx="3">
                  <c:v>10.2</c:v>
                </c:pt>
                <c:pt idx="4">
                  <c:v>11.1</c:v>
                </c:pt>
                <c:pt idx="5">
                  <c:v>11.2</c:v>
                </c:pt>
                <c:pt idx="6">
                  <c:v>12.1</c:v>
                </c:pt>
                <c:pt idx="7">
                  <c:v>13.1</c:v>
                </c:pt>
              </c:strCache>
            </c:strRef>
          </c:cat>
          <c:val>
            <c:numRef>
              <c:f>'Priorità 4 (Rimodulaz. Antonio)'!$C$2:$C$9</c:f>
              <c:numCache>
                <c:formatCode>_-* #,##0.00\ "€"_-;\-* #,##0.00\ "€"_-;_-* "-"??\ "€"_-;_-@_-</c:formatCode>
                <c:ptCount val="8"/>
                <c:pt idx="0">
                  <c:v>3185343.2599999993</c:v>
                </c:pt>
                <c:pt idx="1">
                  <c:v>6905983.5800000047</c:v>
                </c:pt>
                <c:pt idx="2">
                  <c:v>14865878.559999986</c:v>
                </c:pt>
                <c:pt idx="3">
                  <c:v>3802327.9699999997</c:v>
                </c:pt>
                <c:pt idx="4">
                  <c:v>19402386.379999995</c:v>
                </c:pt>
                <c:pt idx="5">
                  <c:v>62955528.290000133</c:v>
                </c:pt>
                <c:pt idx="6">
                  <c:v>193724.91000000006</c:v>
                </c:pt>
                <c:pt idx="7">
                  <c:v>8552.75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29-4222-AB74-E62744C77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613056"/>
        <c:axId val="47614592"/>
        <c:axId val="0"/>
      </c:bar3DChart>
      <c:catAx>
        <c:axId val="4761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614592"/>
        <c:crosses val="autoZero"/>
        <c:auto val="1"/>
        <c:lblAlgn val="ctr"/>
        <c:lblOffset val="100"/>
        <c:noMultiLvlLbl val="0"/>
      </c:catAx>
      <c:valAx>
        <c:axId val="47614592"/>
        <c:scaling>
          <c:orientation val="minMax"/>
        </c:scaling>
        <c:delete val="0"/>
        <c:axPos val="l"/>
        <c:majorGridlines/>
        <c:numFmt formatCode="_-* #,##0.00\ &quot;€&quot;_-;\-* #,##0.00\ &quot;€&quot;_-;_-* &quot;-&quot;??\ &quot;€&quot;_-;_-@_-" sourceLinked="1"/>
        <c:majorTickMark val="out"/>
        <c:minorTickMark val="none"/>
        <c:tickLblPos val="nextTo"/>
        <c:crossAx val="4761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31538320493748"/>
          <c:y val="0.43128748592699206"/>
          <c:w val="0.16568461899418166"/>
          <c:h val="0.171639107054001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MISURA 11 - Ripartizione dei pagamenti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81759243867108"/>
          <c:y val="0.18730316702939898"/>
          <c:w val="0.36069802971652926"/>
          <c:h val="0.81269683297060114"/>
        </c:manualLayout>
      </c:layout>
      <c:pieChart>
        <c:varyColors val="1"/>
        <c:ser>
          <c:idx val="0"/>
          <c:order val="0"/>
          <c:tx>
            <c:strRef>
              <c:f>Foglio1!$A$3</c:f>
              <c:strCache>
                <c:ptCount val="1"/>
                <c:pt idx="0">
                  <c:v>MISURA 11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0159823315680737E-3"/>
                  <c:y val="6.1183854638162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09085943622489E-2"/>
                  <c:y val="-4.798570216613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Foglio1!$B$2:$C$2</c:f>
              <c:strCache>
                <c:ptCount val="2"/>
                <c:pt idx="0">
                  <c:v>TRASCINAMENTI</c:v>
                </c:pt>
                <c:pt idx="1">
                  <c:v>NUOVA PROGRAMMAZIONE</c:v>
                </c:pt>
              </c:strCache>
            </c:strRef>
          </c:cat>
          <c:val>
            <c:numRef>
              <c:f>Foglio1!$B$3:$C$3</c:f>
              <c:numCache>
                <c:formatCode>_-* #,##0.00\ "€"_-;\-* #,##0.00\ "€"_-;_-* "-"??\ "€"_-;_-@_-</c:formatCode>
                <c:ptCount val="2"/>
                <c:pt idx="0">
                  <c:v>9096138.8100000005</c:v>
                </c:pt>
                <c:pt idx="1">
                  <c:v>73261775.859999999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MISURA 10.1 - Ripartizione</a:t>
            </a:r>
            <a:r>
              <a:rPr lang="it-IT" baseline="0"/>
              <a:t> dei pagamenti</a:t>
            </a:r>
            <a:endParaRPr lang="it-IT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782438624729923"/>
          <c:y val="0.21678923225746063"/>
          <c:w val="0.35591475616652896"/>
          <c:h val="0.68079863530929208"/>
        </c:manualLayout>
      </c:layout>
      <c:pieChart>
        <c:varyColors val="1"/>
        <c:ser>
          <c:idx val="0"/>
          <c:order val="0"/>
          <c:tx>
            <c:strRef>
              <c:f>Foglio2!$A$5</c:f>
              <c:strCache>
                <c:ptCount val="1"/>
                <c:pt idx="0">
                  <c:v>MISURA 10.1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1712181522889749E-2"/>
                  <c:y val="1.1375987272317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843121474456579E-2"/>
                  <c:y val="-6.51747478933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Foglio2!$B$4:$C$4</c:f>
              <c:strCache>
                <c:ptCount val="2"/>
                <c:pt idx="0">
                  <c:v>TRASCINAMENTI</c:v>
                </c:pt>
                <c:pt idx="1">
                  <c:v>NUOVA PROGRAMMAZIONE</c:v>
                </c:pt>
              </c:strCache>
            </c:strRef>
          </c:cat>
          <c:val>
            <c:numRef>
              <c:f>Foglio2!$B$5:$C$5</c:f>
              <c:numCache>
                <c:formatCode>_-* #,##0.00\ "€"_-;\-* #,##0.00\ "€"_-;_-* "-"??\ "€"_-;_-@_-</c:formatCode>
                <c:ptCount val="2"/>
                <c:pt idx="0">
                  <c:v>1652671.97</c:v>
                </c:pt>
                <c:pt idx="1">
                  <c:v>13213206.59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'Priorità 5'!$D$1</c:f>
              <c:strCache>
                <c:ptCount val="1"/>
                <c:pt idx="0">
                  <c:v>IMPEGNATO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'Priorità 5'!$B$2:$B$10</c:f>
              <c:strCache>
                <c:ptCount val="8"/>
                <c:pt idx="0">
                  <c:v>4.3.A/B</c:v>
                </c:pt>
                <c:pt idx="1">
                  <c:v>8.1</c:v>
                </c:pt>
                <c:pt idx="2">
                  <c:v>8.2</c:v>
                </c:pt>
                <c:pt idx="3">
                  <c:v>8.3</c:v>
                </c:pt>
                <c:pt idx="4">
                  <c:v>8.4</c:v>
                </c:pt>
                <c:pt idx="5">
                  <c:v>16.5</c:v>
                </c:pt>
                <c:pt idx="6">
                  <c:v>16.6</c:v>
                </c:pt>
                <c:pt idx="7">
                  <c:v>16.8</c:v>
                </c:pt>
              </c:strCache>
            </c:strRef>
          </c:cat>
          <c:val>
            <c:numRef>
              <c:f>'Priorità 5'!$D$2:$D$10</c:f>
              <c:numCache>
                <c:formatCode>_-* #,##0.00\ "€"_-;\-* #,##0.00\ "€"_-;_-* "-"??\ "€"_-;_-@_-</c:formatCode>
                <c:ptCount val="8"/>
                <c:pt idx="0">
                  <c:v>23000000</c:v>
                </c:pt>
                <c:pt idx="1">
                  <c:v>13887190</c:v>
                </c:pt>
                <c:pt idx="2">
                  <c:v>2500000</c:v>
                </c:pt>
                <c:pt idx="3">
                  <c:v>21720661</c:v>
                </c:pt>
                <c:pt idx="4">
                  <c:v>11800000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34-456A-AAD6-539CC895A3D8}"/>
            </c:ext>
          </c:extLst>
        </c:ser>
        <c:ser>
          <c:idx val="0"/>
          <c:order val="1"/>
          <c:tx>
            <c:strRef>
              <c:f>'Priorità 5'!$C$1</c:f>
              <c:strCache>
                <c:ptCount val="1"/>
                <c:pt idx="0">
                  <c:v>IMPORTO EROGATO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'Priorità 5'!$B$2:$B$10</c:f>
              <c:strCache>
                <c:ptCount val="8"/>
                <c:pt idx="0">
                  <c:v>4.3.A/B</c:v>
                </c:pt>
                <c:pt idx="1">
                  <c:v>8.1</c:v>
                </c:pt>
                <c:pt idx="2">
                  <c:v>8.2</c:v>
                </c:pt>
                <c:pt idx="3">
                  <c:v>8.3</c:v>
                </c:pt>
                <c:pt idx="4">
                  <c:v>8.4</c:v>
                </c:pt>
                <c:pt idx="5">
                  <c:v>16.5</c:v>
                </c:pt>
                <c:pt idx="6">
                  <c:v>16.6</c:v>
                </c:pt>
                <c:pt idx="7">
                  <c:v>16.8</c:v>
                </c:pt>
              </c:strCache>
            </c:strRef>
          </c:cat>
          <c:val>
            <c:numRef>
              <c:f>'Priorità 5'!$C$2:$C$10</c:f>
              <c:numCache>
                <c:formatCode>_-* #,##0.00\ "€"_-;\-* #,##0.00\ "€"_-;_-* "-"??\ "€"_-;_-@_-</c:formatCode>
                <c:ptCount val="8"/>
                <c:pt idx="0">
                  <c:v>21440524.540000007</c:v>
                </c:pt>
                <c:pt idx="1">
                  <c:v>595535.80000000005</c:v>
                </c:pt>
                <c:pt idx="2">
                  <c:v>0</c:v>
                </c:pt>
                <c:pt idx="3">
                  <c:v>10162594.33</c:v>
                </c:pt>
                <c:pt idx="4">
                  <c:v>240788.81999999998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34-456A-AAD6-539CC895A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05152"/>
        <c:axId val="83923328"/>
        <c:axId val="0"/>
      </c:bar3DChart>
      <c:catAx>
        <c:axId val="839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923328"/>
        <c:crosses val="autoZero"/>
        <c:auto val="1"/>
        <c:lblAlgn val="ctr"/>
        <c:lblOffset val="100"/>
        <c:noMultiLvlLbl val="0"/>
      </c:catAx>
      <c:valAx>
        <c:axId val="83923328"/>
        <c:scaling>
          <c:orientation val="minMax"/>
        </c:scaling>
        <c:delete val="0"/>
        <c:axPos val="l"/>
        <c:majorGridlines/>
        <c:numFmt formatCode="_-* #,##0.00\ &quot;€&quot;_-;\-* #,##0.00\ &quot;€&quot;_-;_-* &quot;-&quot;??\ &quot;€&quot;_-;_-@_-" sourceLinked="1"/>
        <c:majorTickMark val="out"/>
        <c:minorTickMark val="none"/>
        <c:tickLblPos val="nextTo"/>
        <c:crossAx val="83905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'Priorità 6'!$D$1</c:f>
              <c:strCache>
                <c:ptCount val="1"/>
                <c:pt idx="0">
                  <c:v>IMPEGNATO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'Priorità 6'!$B$2:$B$5</c:f>
              <c:strCache>
                <c:ptCount val="4"/>
                <c:pt idx="0">
                  <c:v>7.3</c:v>
                </c:pt>
                <c:pt idx="1">
                  <c:v>19.1</c:v>
                </c:pt>
                <c:pt idx="2">
                  <c:v>19.2/4</c:v>
                </c:pt>
                <c:pt idx="3">
                  <c:v>19.3</c:v>
                </c:pt>
              </c:strCache>
            </c:strRef>
          </c:cat>
          <c:val>
            <c:numRef>
              <c:f>'Priorità 6'!$D$2:$D$5</c:f>
              <c:numCache>
                <c:formatCode>_-* #,##0.00\ "€"_-;\-* #,##0.00\ "€"_-;_-* "-"??\ "€"_-;_-@_-</c:formatCode>
                <c:ptCount val="4"/>
                <c:pt idx="0">
                  <c:v>20000000</c:v>
                </c:pt>
                <c:pt idx="1">
                  <c:v>1300000</c:v>
                </c:pt>
                <c:pt idx="2">
                  <c:v>155000000</c:v>
                </c:pt>
                <c:pt idx="3">
                  <c:v>385000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78-44AE-B1BC-C0CE16971A00}"/>
            </c:ext>
          </c:extLst>
        </c:ser>
        <c:ser>
          <c:idx val="0"/>
          <c:order val="1"/>
          <c:tx>
            <c:strRef>
              <c:f>'Priorità 6'!$C$1</c:f>
              <c:strCache>
                <c:ptCount val="1"/>
                <c:pt idx="0">
                  <c:v>IMPORTO EROGATO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'Priorità 6'!$B$2:$B$5</c:f>
              <c:strCache>
                <c:ptCount val="4"/>
                <c:pt idx="0">
                  <c:v>7.3</c:v>
                </c:pt>
                <c:pt idx="1">
                  <c:v>19.1</c:v>
                </c:pt>
                <c:pt idx="2">
                  <c:v>19.2/4</c:v>
                </c:pt>
                <c:pt idx="3">
                  <c:v>19.3</c:v>
                </c:pt>
              </c:strCache>
            </c:strRef>
          </c:cat>
          <c:val>
            <c:numRef>
              <c:f>'Priorità 6'!$C$2:$C$5</c:f>
              <c:numCache>
                <c:formatCode>_-* #,##0.00\ "€"_-;\-* #,##0.00\ "€"_-;_-* "-"??\ "€"_-;_-@_-</c:formatCode>
                <c:ptCount val="4"/>
                <c:pt idx="0">
                  <c:v>802199.32000000007</c:v>
                </c:pt>
                <c:pt idx="1">
                  <c:v>171633.74000000002</c:v>
                </c:pt>
                <c:pt idx="2">
                  <c:v>3578893.4499999988</c:v>
                </c:pt>
                <c:pt idx="3">
                  <c:v>296819.2900000001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78-44AE-B1BC-C0CE16971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940288"/>
        <c:axId val="84941824"/>
        <c:axId val="0"/>
      </c:bar3DChart>
      <c:catAx>
        <c:axId val="8494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941824"/>
        <c:crosses val="autoZero"/>
        <c:auto val="1"/>
        <c:lblAlgn val="ctr"/>
        <c:lblOffset val="100"/>
        <c:noMultiLvlLbl val="0"/>
      </c:catAx>
      <c:valAx>
        <c:axId val="84941824"/>
        <c:scaling>
          <c:orientation val="minMax"/>
        </c:scaling>
        <c:delete val="0"/>
        <c:axPos val="l"/>
        <c:majorGridlines/>
        <c:numFmt formatCode="_-* #,##0.00\ &quot;€&quot;_-;\-* #,##0.00\ &quot;€&quot;_-;_-* &quot;-&quot;??\ &quot;€&quot;_-;_-@_-" sourceLinked="1"/>
        <c:majorTickMark val="out"/>
        <c:minorTickMark val="none"/>
        <c:tickLblPos val="nextTo"/>
        <c:crossAx val="84940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9BD3-5EFC-4456-A3C8-342A4EA3F97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C7A7E90-1839-4CFD-93A1-8007B379FC88}">
      <dgm:prSet phldrT="[Testo]"/>
      <dgm:spPr/>
      <dgm:t>
        <a:bodyPr/>
        <a:lstStyle/>
        <a:p>
          <a:r>
            <a:rPr lang="it-IT" dirty="0"/>
            <a:t>Avvisi pubblici</a:t>
          </a:r>
        </a:p>
      </dgm:t>
    </dgm:pt>
    <dgm:pt modelId="{9969BA87-9735-47B9-B64D-2E44274DB2E5}" type="parTrans" cxnId="{8CE065FC-BB87-45FC-B522-E23257567B12}">
      <dgm:prSet/>
      <dgm:spPr/>
      <dgm:t>
        <a:bodyPr/>
        <a:lstStyle/>
        <a:p>
          <a:endParaRPr lang="it-IT"/>
        </a:p>
      </dgm:t>
    </dgm:pt>
    <dgm:pt modelId="{EBBBF140-7CAC-4E64-BF6F-F4F012E8DBF4}" type="sibTrans" cxnId="{8CE065FC-BB87-45FC-B522-E23257567B12}">
      <dgm:prSet/>
      <dgm:spPr/>
      <dgm:t>
        <a:bodyPr/>
        <a:lstStyle/>
        <a:p>
          <a:endParaRPr lang="it-IT"/>
        </a:p>
      </dgm:t>
    </dgm:pt>
    <dgm:pt modelId="{BBB3B284-F070-4B74-8891-35B79A18A6BD}">
      <dgm:prSet phldrT="[Testo]"/>
      <dgm:spPr/>
      <dgm:t>
        <a:bodyPr/>
        <a:lstStyle/>
        <a:p>
          <a:r>
            <a:rPr lang="it-IT" dirty="0"/>
            <a:t>Avanzamento della spesa</a:t>
          </a:r>
        </a:p>
      </dgm:t>
    </dgm:pt>
    <dgm:pt modelId="{F4DFDB72-5434-4A09-8309-46D9AD2F7334}" type="parTrans" cxnId="{0DC5A7ED-DFDA-474B-9D4C-2EC4E178C5A2}">
      <dgm:prSet/>
      <dgm:spPr/>
      <dgm:t>
        <a:bodyPr/>
        <a:lstStyle/>
        <a:p>
          <a:endParaRPr lang="it-IT"/>
        </a:p>
      </dgm:t>
    </dgm:pt>
    <dgm:pt modelId="{6644C784-9BF4-49CC-8929-08BB939C5F21}" type="sibTrans" cxnId="{0DC5A7ED-DFDA-474B-9D4C-2EC4E178C5A2}">
      <dgm:prSet/>
      <dgm:spPr/>
      <dgm:t>
        <a:bodyPr/>
        <a:lstStyle/>
        <a:p>
          <a:endParaRPr lang="it-IT"/>
        </a:p>
      </dgm:t>
    </dgm:pt>
    <dgm:pt modelId="{322486D6-090F-4097-A574-C0A021A38046}" type="pres">
      <dgm:prSet presAssocID="{20129BD3-5EFC-4456-A3C8-342A4EA3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F2152-7471-47F7-830A-333466A2AC74}" type="pres">
      <dgm:prSet presAssocID="{AC7A7E90-1839-4CFD-93A1-8007B379FC88}" presName="parentLin" presStyleCnt="0"/>
      <dgm:spPr/>
    </dgm:pt>
    <dgm:pt modelId="{2DDC013B-563C-46C1-8D0A-B2C4E5F21FAA}" type="pres">
      <dgm:prSet presAssocID="{AC7A7E90-1839-4CFD-93A1-8007B379FC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A40EDA-371B-46A0-84F4-B112A853D787}" type="pres">
      <dgm:prSet presAssocID="{AC7A7E90-1839-4CFD-93A1-8007B379FC88}" presName="parentText" presStyleLbl="node1" presStyleIdx="0" presStyleCnt="2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1BB7C9-85F3-4D69-89B1-1381DC6B61B7}" type="pres">
      <dgm:prSet presAssocID="{AC7A7E90-1839-4CFD-93A1-8007B379FC88}" presName="negativeSpace" presStyleCnt="0"/>
      <dgm:spPr/>
    </dgm:pt>
    <dgm:pt modelId="{3A67A74D-A64C-4660-BA2D-1076327FC8C8}" type="pres">
      <dgm:prSet presAssocID="{AC7A7E90-1839-4CFD-93A1-8007B379FC88}" presName="childText" presStyleLbl="conFgAcc1" presStyleIdx="0" presStyleCnt="2">
        <dgm:presLayoutVars>
          <dgm:bulletEnabled val="1"/>
        </dgm:presLayoutVars>
      </dgm:prSet>
      <dgm:spPr/>
    </dgm:pt>
    <dgm:pt modelId="{3AC6CA24-5E34-40AB-9862-A3E602338AE0}" type="pres">
      <dgm:prSet presAssocID="{EBBBF140-7CAC-4E64-BF6F-F4F012E8DBF4}" presName="spaceBetweenRectangles" presStyleCnt="0"/>
      <dgm:spPr/>
    </dgm:pt>
    <dgm:pt modelId="{59239626-6413-45D4-A273-B996851FB2B3}" type="pres">
      <dgm:prSet presAssocID="{BBB3B284-F070-4B74-8891-35B79A18A6BD}" presName="parentLin" presStyleCnt="0"/>
      <dgm:spPr/>
    </dgm:pt>
    <dgm:pt modelId="{7A25FF2A-2F79-486E-8846-77762B36F725}" type="pres">
      <dgm:prSet presAssocID="{BBB3B284-F070-4B74-8891-35B79A18A6BD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B65A94-5D4B-4921-9FA9-AC16C55B579F}" type="pres">
      <dgm:prSet presAssocID="{BBB3B284-F070-4B74-8891-35B79A18A6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0742A-A283-48DD-B956-706B2A6A2BD8}" type="pres">
      <dgm:prSet presAssocID="{BBB3B284-F070-4B74-8891-35B79A18A6BD}" presName="negativeSpace" presStyleCnt="0"/>
      <dgm:spPr/>
    </dgm:pt>
    <dgm:pt modelId="{221E182C-2663-4AC2-A379-52C515DC78EA}" type="pres">
      <dgm:prSet presAssocID="{BBB3B284-F070-4B74-8891-35B79A18A6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E2F060-7AE9-48C6-839A-24743F311A6B}" type="presOf" srcId="{AC7A7E90-1839-4CFD-93A1-8007B379FC88}" destId="{A6A40EDA-371B-46A0-84F4-B112A853D787}" srcOrd="1" destOrd="0" presId="urn:microsoft.com/office/officeart/2005/8/layout/list1"/>
    <dgm:cxn modelId="{4C9D3DF2-673C-4147-8360-6A3609B6ABF2}" type="presOf" srcId="{BBB3B284-F070-4B74-8891-35B79A18A6BD}" destId="{A6B65A94-5D4B-4921-9FA9-AC16C55B579F}" srcOrd="1" destOrd="0" presId="urn:microsoft.com/office/officeart/2005/8/layout/list1"/>
    <dgm:cxn modelId="{3D75C604-3792-4A70-9B40-A994FCDE6C35}" type="presOf" srcId="{20129BD3-5EFC-4456-A3C8-342A4EA3F971}" destId="{322486D6-090F-4097-A574-C0A021A38046}" srcOrd="0" destOrd="0" presId="urn:microsoft.com/office/officeart/2005/8/layout/list1"/>
    <dgm:cxn modelId="{0D6BC88B-F92B-4156-A7FE-219A85321927}" type="presOf" srcId="{AC7A7E90-1839-4CFD-93A1-8007B379FC88}" destId="{2DDC013B-563C-46C1-8D0A-B2C4E5F21FAA}" srcOrd="0" destOrd="0" presId="urn:microsoft.com/office/officeart/2005/8/layout/list1"/>
    <dgm:cxn modelId="{0DC5A7ED-DFDA-474B-9D4C-2EC4E178C5A2}" srcId="{20129BD3-5EFC-4456-A3C8-342A4EA3F971}" destId="{BBB3B284-F070-4B74-8891-35B79A18A6BD}" srcOrd="1" destOrd="0" parTransId="{F4DFDB72-5434-4A09-8309-46D9AD2F7334}" sibTransId="{6644C784-9BF4-49CC-8929-08BB939C5F21}"/>
    <dgm:cxn modelId="{8243BA0D-46AB-4001-BA83-629665C1E9F4}" type="presOf" srcId="{BBB3B284-F070-4B74-8891-35B79A18A6BD}" destId="{7A25FF2A-2F79-486E-8846-77762B36F725}" srcOrd="0" destOrd="0" presId="urn:microsoft.com/office/officeart/2005/8/layout/list1"/>
    <dgm:cxn modelId="{8CE065FC-BB87-45FC-B522-E23257567B12}" srcId="{20129BD3-5EFC-4456-A3C8-342A4EA3F971}" destId="{AC7A7E90-1839-4CFD-93A1-8007B379FC88}" srcOrd="0" destOrd="0" parTransId="{9969BA87-9735-47B9-B64D-2E44274DB2E5}" sibTransId="{EBBBF140-7CAC-4E64-BF6F-F4F012E8DBF4}"/>
    <dgm:cxn modelId="{DFA9C37A-09E9-4682-8A1D-52681B9E1C62}" type="presParOf" srcId="{322486D6-090F-4097-A574-C0A021A38046}" destId="{D47F2152-7471-47F7-830A-333466A2AC74}" srcOrd="0" destOrd="0" presId="urn:microsoft.com/office/officeart/2005/8/layout/list1"/>
    <dgm:cxn modelId="{5FE73F11-FF32-4EA4-9125-90A15CEC4277}" type="presParOf" srcId="{D47F2152-7471-47F7-830A-333466A2AC74}" destId="{2DDC013B-563C-46C1-8D0A-B2C4E5F21FAA}" srcOrd="0" destOrd="0" presId="urn:microsoft.com/office/officeart/2005/8/layout/list1"/>
    <dgm:cxn modelId="{A84772CB-27B3-4479-809E-2C5990218A6E}" type="presParOf" srcId="{D47F2152-7471-47F7-830A-333466A2AC74}" destId="{A6A40EDA-371B-46A0-84F4-B112A853D787}" srcOrd="1" destOrd="0" presId="urn:microsoft.com/office/officeart/2005/8/layout/list1"/>
    <dgm:cxn modelId="{3F4ADDBD-C54A-4708-AE56-AE83CA22CBD9}" type="presParOf" srcId="{322486D6-090F-4097-A574-C0A021A38046}" destId="{6A1BB7C9-85F3-4D69-89B1-1381DC6B61B7}" srcOrd="1" destOrd="0" presId="urn:microsoft.com/office/officeart/2005/8/layout/list1"/>
    <dgm:cxn modelId="{5EA63662-A8F4-42C7-AF1D-CB84A3F433CF}" type="presParOf" srcId="{322486D6-090F-4097-A574-C0A021A38046}" destId="{3A67A74D-A64C-4660-BA2D-1076327FC8C8}" srcOrd="2" destOrd="0" presId="urn:microsoft.com/office/officeart/2005/8/layout/list1"/>
    <dgm:cxn modelId="{B90DF712-4AFC-4D57-B791-272CC5B0FFFB}" type="presParOf" srcId="{322486D6-090F-4097-A574-C0A021A38046}" destId="{3AC6CA24-5E34-40AB-9862-A3E602338AE0}" srcOrd="3" destOrd="0" presId="urn:microsoft.com/office/officeart/2005/8/layout/list1"/>
    <dgm:cxn modelId="{6A39F100-C557-4605-A7A7-FE19038146C0}" type="presParOf" srcId="{322486D6-090F-4097-A574-C0A021A38046}" destId="{59239626-6413-45D4-A273-B996851FB2B3}" srcOrd="4" destOrd="0" presId="urn:microsoft.com/office/officeart/2005/8/layout/list1"/>
    <dgm:cxn modelId="{8AB7F5C3-B982-4574-A8F0-2BA49F5D56FC}" type="presParOf" srcId="{59239626-6413-45D4-A273-B996851FB2B3}" destId="{7A25FF2A-2F79-486E-8846-77762B36F725}" srcOrd="0" destOrd="0" presId="urn:microsoft.com/office/officeart/2005/8/layout/list1"/>
    <dgm:cxn modelId="{AA2FF214-77D4-45D3-BEF1-58205254193B}" type="presParOf" srcId="{59239626-6413-45D4-A273-B996851FB2B3}" destId="{A6B65A94-5D4B-4921-9FA9-AC16C55B579F}" srcOrd="1" destOrd="0" presId="urn:microsoft.com/office/officeart/2005/8/layout/list1"/>
    <dgm:cxn modelId="{4EB3D56E-3FD3-4980-A67E-24A16C439113}" type="presParOf" srcId="{322486D6-090F-4097-A574-C0A021A38046}" destId="{7330742A-A283-48DD-B956-706B2A6A2BD8}" srcOrd="5" destOrd="0" presId="urn:microsoft.com/office/officeart/2005/8/layout/list1"/>
    <dgm:cxn modelId="{0C2FEB75-6C9B-45C5-ACB6-D6CBB9463792}" type="presParOf" srcId="{322486D6-090F-4097-A574-C0A021A38046}" destId="{221E182C-2663-4AC2-A379-52C515DC78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29BD3-5EFC-4456-A3C8-342A4EA3F97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C7A7E90-1839-4CFD-93A1-8007B379FC88}">
      <dgm:prSet phldrT="[Testo]"/>
      <dgm:spPr/>
      <dgm:t>
        <a:bodyPr/>
        <a:lstStyle/>
        <a:p>
          <a:r>
            <a:rPr lang="it-IT" dirty="0"/>
            <a:t>Avvisi pubblici</a:t>
          </a:r>
        </a:p>
      </dgm:t>
    </dgm:pt>
    <dgm:pt modelId="{9969BA87-9735-47B9-B64D-2E44274DB2E5}" type="parTrans" cxnId="{8CE065FC-BB87-45FC-B522-E23257567B12}">
      <dgm:prSet/>
      <dgm:spPr/>
      <dgm:t>
        <a:bodyPr/>
        <a:lstStyle/>
        <a:p>
          <a:endParaRPr lang="it-IT"/>
        </a:p>
      </dgm:t>
    </dgm:pt>
    <dgm:pt modelId="{EBBBF140-7CAC-4E64-BF6F-F4F012E8DBF4}" type="sibTrans" cxnId="{8CE065FC-BB87-45FC-B522-E23257567B12}">
      <dgm:prSet/>
      <dgm:spPr/>
      <dgm:t>
        <a:bodyPr/>
        <a:lstStyle/>
        <a:p>
          <a:endParaRPr lang="it-IT"/>
        </a:p>
      </dgm:t>
    </dgm:pt>
    <dgm:pt modelId="{BBB3B284-F070-4B74-8891-35B79A18A6BD}">
      <dgm:prSet phldrT="[Testo]"/>
      <dgm:spPr/>
      <dgm:t>
        <a:bodyPr/>
        <a:lstStyle/>
        <a:p>
          <a:r>
            <a:rPr lang="it-IT" dirty="0"/>
            <a:t>Avanzamento della spesa</a:t>
          </a:r>
        </a:p>
      </dgm:t>
    </dgm:pt>
    <dgm:pt modelId="{F4DFDB72-5434-4A09-8309-46D9AD2F7334}" type="parTrans" cxnId="{0DC5A7ED-DFDA-474B-9D4C-2EC4E178C5A2}">
      <dgm:prSet/>
      <dgm:spPr/>
      <dgm:t>
        <a:bodyPr/>
        <a:lstStyle/>
        <a:p>
          <a:endParaRPr lang="it-IT"/>
        </a:p>
      </dgm:t>
    </dgm:pt>
    <dgm:pt modelId="{6644C784-9BF4-49CC-8929-08BB939C5F21}" type="sibTrans" cxnId="{0DC5A7ED-DFDA-474B-9D4C-2EC4E178C5A2}">
      <dgm:prSet/>
      <dgm:spPr/>
      <dgm:t>
        <a:bodyPr/>
        <a:lstStyle/>
        <a:p>
          <a:endParaRPr lang="it-IT"/>
        </a:p>
      </dgm:t>
    </dgm:pt>
    <dgm:pt modelId="{322486D6-090F-4097-A574-C0A021A38046}" type="pres">
      <dgm:prSet presAssocID="{20129BD3-5EFC-4456-A3C8-342A4EA3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F2152-7471-47F7-830A-333466A2AC74}" type="pres">
      <dgm:prSet presAssocID="{AC7A7E90-1839-4CFD-93A1-8007B379FC88}" presName="parentLin" presStyleCnt="0"/>
      <dgm:spPr/>
    </dgm:pt>
    <dgm:pt modelId="{2DDC013B-563C-46C1-8D0A-B2C4E5F21FAA}" type="pres">
      <dgm:prSet presAssocID="{AC7A7E90-1839-4CFD-93A1-8007B379FC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A40EDA-371B-46A0-84F4-B112A853D787}" type="pres">
      <dgm:prSet presAssocID="{AC7A7E90-1839-4CFD-93A1-8007B379FC88}" presName="parentText" presStyleLbl="node1" presStyleIdx="0" presStyleCnt="2" custLinFactNeighborX="2262" custLinFactNeighborY="391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1BB7C9-85F3-4D69-89B1-1381DC6B61B7}" type="pres">
      <dgm:prSet presAssocID="{AC7A7E90-1839-4CFD-93A1-8007B379FC88}" presName="negativeSpace" presStyleCnt="0"/>
      <dgm:spPr/>
    </dgm:pt>
    <dgm:pt modelId="{3A67A74D-A64C-4660-BA2D-1076327FC8C8}" type="pres">
      <dgm:prSet presAssocID="{AC7A7E90-1839-4CFD-93A1-8007B379FC88}" presName="childText" presStyleLbl="conFgAcc1" presStyleIdx="0" presStyleCnt="2">
        <dgm:presLayoutVars>
          <dgm:bulletEnabled val="1"/>
        </dgm:presLayoutVars>
      </dgm:prSet>
      <dgm:spPr/>
    </dgm:pt>
    <dgm:pt modelId="{3AC6CA24-5E34-40AB-9862-A3E602338AE0}" type="pres">
      <dgm:prSet presAssocID="{EBBBF140-7CAC-4E64-BF6F-F4F012E8DBF4}" presName="spaceBetweenRectangles" presStyleCnt="0"/>
      <dgm:spPr/>
    </dgm:pt>
    <dgm:pt modelId="{59239626-6413-45D4-A273-B996851FB2B3}" type="pres">
      <dgm:prSet presAssocID="{BBB3B284-F070-4B74-8891-35B79A18A6BD}" presName="parentLin" presStyleCnt="0"/>
      <dgm:spPr/>
    </dgm:pt>
    <dgm:pt modelId="{7A25FF2A-2F79-486E-8846-77762B36F725}" type="pres">
      <dgm:prSet presAssocID="{BBB3B284-F070-4B74-8891-35B79A18A6BD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B65A94-5D4B-4921-9FA9-AC16C55B579F}" type="pres">
      <dgm:prSet presAssocID="{BBB3B284-F070-4B74-8891-35B79A18A6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0742A-A283-48DD-B956-706B2A6A2BD8}" type="pres">
      <dgm:prSet presAssocID="{BBB3B284-F070-4B74-8891-35B79A18A6BD}" presName="negativeSpace" presStyleCnt="0"/>
      <dgm:spPr/>
    </dgm:pt>
    <dgm:pt modelId="{221E182C-2663-4AC2-A379-52C515DC78EA}" type="pres">
      <dgm:prSet presAssocID="{BBB3B284-F070-4B74-8891-35B79A18A6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91BC5B-3D73-4FC8-804E-FC86558670D0}" type="presOf" srcId="{BBB3B284-F070-4B74-8891-35B79A18A6BD}" destId="{7A25FF2A-2F79-486E-8846-77762B36F725}" srcOrd="0" destOrd="0" presId="urn:microsoft.com/office/officeart/2005/8/layout/list1"/>
    <dgm:cxn modelId="{27B124FD-5FAE-4078-8DD7-49B9A19CCD9E}" type="presOf" srcId="{AC7A7E90-1839-4CFD-93A1-8007B379FC88}" destId="{A6A40EDA-371B-46A0-84F4-B112A853D787}" srcOrd="1" destOrd="0" presId="urn:microsoft.com/office/officeart/2005/8/layout/list1"/>
    <dgm:cxn modelId="{0DC5A7ED-DFDA-474B-9D4C-2EC4E178C5A2}" srcId="{20129BD3-5EFC-4456-A3C8-342A4EA3F971}" destId="{BBB3B284-F070-4B74-8891-35B79A18A6BD}" srcOrd="1" destOrd="0" parTransId="{F4DFDB72-5434-4A09-8309-46D9AD2F7334}" sibTransId="{6644C784-9BF4-49CC-8929-08BB939C5F21}"/>
    <dgm:cxn modelId="{69AFF612-972D-44A8-9C9F-9340D3CCC9D0}" type="presOf" srcId="{BBB3B284-F070-4B74-8891-35B79A18A6BD}" destId="{A6B65A94-5D4B-4921-9FA9-AC16C55B579F}" srcOrd="1" destOrd="0" presId="urn:microsoft.com/office/officeart/2005/8/layout/list1"/>
    <dgm:cxn modelId="{EB9F2717-7194-4475-BCE3-C61E53F99FF0}" type="presOf" srcId="{AC7A7E90-1839-4CFD-93A1-8007B379FC88}" destId="{2DDC013B-563C-46C1-8D0A-B2C4E5F21FAA}" srcOrd="0" destOrd="0" presId="urn:microsoft.com/office/officeart/2005/8/layout/list1"/>
    <dgm:cxn modelId="{2BAEB90E-29B7-4DB2-BE5A-DB2F692C66A0}" type="presOf" srcId="{20129BD3-5EFC-4456-A3C8-342A4EA3F971}" destId="{322486D6-090F-4097-A574-C0A021A38046}" srcOrd="0" destOrd="0" presId="urn:microsoft.com/office/officeart/2005/8/layout/list1"/>
    <dgm:cxn modelId="{8CE065FC-BB87-45FC-B522-E23257567B12}" srcId="{20129BD3-5EFC-4456-A3C8-342A4EA3F971}" destId="{AC7A7E90-1839-4CFD-93A1-8007B379FC88}" srcOrd="0" destOrd="0" parTransId="{9969BA87-9735-47B9-B64D-2E44274DB2E5}" sibTransId="{EBBBF140-7CAC-4E64-BF6F-F4F012E8DBF4}"/>
    <dgm:cxn modelId="{6CF15999-1642-40D2-91C7-BEBCA0A458EE}" type="presParOf" srcId="{322486D6-090F-4097-A574-C0A021A38046}" destId="{D47F2152-7471-47F7-830A-333466A2AC74}" srcOrd="0" destOrd="0" presId="urn:microsoft.com/office/officeart/2005/8/layout/list1"/>
    <dgm:cxn modelId="{A252878E-7BFE-4226-B309-73A1BE71ECB7}" type="presParOf" srcId="{D47F2152-7471-47F7-830A-333466A2AC74}" destId="{2DDC013B-563C-46C1-8D0A-B2C4E5F21FAA}" srcOrd="0" destOrd="0" presId="urn:microsoft.com/office/officeart/2005/8/layout/list1"/>
    <dgm:cxn modelId="{6C757300-4D96-4193-9EC4-22E115775097}" type="presParOf" srcId="{D47F2152-7471-47F7-830A-333466A2AC74}" destId="{A6A40EDA-371B-46A0-84F4-B112A853D787}" srcOrd="1" destOrd="0" presId="urn:microsoft.com/office/officeart/2005/8/layout/list1"/>
    <dgm:cxn modelId="{688F29EB-74F3-412A-BE57-65B3FBBEED1E}" type="presParOf" srcId="{322486D6-090F-4097-A574-C0A021A38046}" destId="{6A1BB7C9-85F3-4D69-89B1-1381DC6B61B7}" srcOrd="1" destOrd="0" presId="urn:microsoft.com/office/officeart/2005/8/layout/list1"/>
    <dgm:cxn modelId="{A3C279E0-3000-4BA2-969D-6DAFD6600505}" type="presParOf" srcId="{322486D6-090F-4097-A574-C0A021A38046}" destId="{3A67A74D-A64C-4660-BA2D-1076327FC8C8}" srcOrd="2" destOrd="0" presId="urn:microsoft.com/office/officeart/2005/8/layout/list1"/>
    <dgm:cxn modelId="{B0BFDCEB-35FD-47F0-BF93-8EC397C8DCD8}" type="presParOf" srcId="{322486D6-090F-4097-A574-C0A021A38046}" destId="{3AC6CA24-5E34-40AB-9862-A3E602338AE0}" srcOrd="3" destOrd="0" presId="urn:microsoft.com/office/officeart/2005/8/layout/list1"/>
    <dgm:cxn modelId="{8BB99A6C-14FC-4253-838B-57CF6FBCBE01}" type="presParOf" srcId="{322486D6-090F-4097-A574-C0A021A38046}" destId="{59239626-6413-45D4-A273-B996851FB2B3}" srcOrd="4" destOrd="0" presId="urn:microsoft.com/office/officeart/2005/8/layout/list1"/>
    <dgm:cxn modelId="{BFC59BBA-C588-46AF-9243-C79F8537488A}" type="presParOf" srcId="{59239626-6413-45D4-A273-B996851FB2B3}" destId="{7A25FF2A-2F79-486E-8846-77762B36F725}" srcOrd="0" destOrd="0" presId="urn:microsoft.com/office/officeart/2005/8/layout/list1"/>
    <dgm:cxn modelId="{0F0CAA53-9583-48BD-A270-70B6C5667530}" type="presParOf" srcId="{59239626-6413-45D4-A273-B996851FB2B3}" destId="{A6B65A94-5D4B-4921-9FA9-AC16C55B579F}" srcOrd="1" destOrd="0" presId="urn:microsoft.com/office/officeart/2005/8/layout/list1"/>
    <dgm:cxn modelId="{E3BBF588-A129-49AA-84A5-1AB6965499BB}" type="presParOf" srcId="{322486D6-090F-4097-A574-C0A021A38046}" destId="{7330742A-A283-48DD-B956-706B2A6A2BD8}" srcOrd="5" destOrd="0" presId="urn:microsoft.com/office/officeart/2005/8/layout/list1"/>
    <dgm:cxn modelId="{3A4FCF10-AEED-452B-BA72-B6DA4FC16661}" type="presParOf" srcId="{322486D6-090F-4097-A574-C0A021A38046}" destId="{221E182C-2663-4AC2-A379-52C515DC78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29BD3-5EFC-4456-A3C8-342A4EA3F97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C7A7E90-1839-4CFD-93A1-8007B379FC88}">
      <dgm:prSet phldrT="[Testo]"/>
      <dgm:spPr/>
      <dgm:t>
        <a:bodyPr/>
        <a:lstStyle/>
        <a:p>
          <a:r>
            <a:rPr lang="it-IT" dirty="0"/>
            <a:t>Avvisi pubblici</a:t>
          </a:r>
        </a:p>
      </dgm:t>
    </dgm:pt>
    <dgm:pt modelId="{9969BA87-9735-47B9-B64D-2E44274DB2E5}" type="parTrans" cxnId="{8CE065FC-BB87-45FC-B522-E23257567B12}">
      <dgm:prSet/>
      <dgm:spPr/>
      <dgm:t>
        <a:bodyPr/>
        <a:lstStyle/>
        <a:p>
          <a:endParaRPr lang="it-IT"/>
        </a:p>
      </dgm:t>
    </dgm:pt>
    <dgm:pt modelId="{EBBBF140-7CAC-4E64-BF6F-F4F012E8DBF4}" type="sibTrans" cxnId="{8CE065FC-BB87-45FC-B522-E23257567B12}">
      <dgm:prSet/>
      <dgm:spPr/>
      <dgm:t>
        <a:bodyPr/>
        <a:lstStyle/>
        <a:p>
          <a:endParaRPr lang="it-IT"/>
        </a:p>
      </dgm:t>
    </dgm:pt>
    <dgm:pt modelId="{BBB3B284-F070-4B74-8891-35B79A18A6BD}">
      <dgm:prSet phldrT="[Testo]"/>
      <dgm:spPr/>
      <dgm:t>
        <a:bodyPr/>
        <a:lstStyle/>
        <a:p>
          <a:r>
            <a:rPr lang="it-IT" dirty="0"/>
            <a:t>Avanzamento della spesa</a:t>
          </a:r>
        </a:p>
      </dgm:t>
    </dgm:pt>
    <dgm:pt modelId="{F4DFDB72-5434-4A09-8309-46D9AD2F7334}" type="parTrans" cxnId="{0DC5A7ED-DFDA-474B-9D4C-2EC4E178C5A2}">
      <dgm:prSet/>
      <dgm:spPr/>
      <dgm:t>
        <a:bodyPr/>
        <a:lstStyle/>
        <a:p>
          <a:endParaRPr lang="it-IT"/>
        </a:p>
      </dgm:t>
    </dgm:pt>
    <dgm:pt modelId="{6644C784-9BF4-49CC-8929-08BB939C5F21}" type="sibTrans" cxnId="{0DC5A7ED-DFDA-474B-9D4C-2EC4E178C5A2}">
      <dgm:prSet/>
      <dgm:spPr/>
      <dgm:t>
        <a:bodyPr/>
        <a:lstStyle/>
        <a:p>
          <a:endParaRPr lang="it-IT"/>
        </a:p>
      </dgm:t>
    </dgm:pt>
    <dgm:pt modelId="{322486D6-090F-4097-A574-C0A021A38046}" type="pres">
      <dgm:prSet presAssocID="{20129BD3-5EFC-4456-A3C8-342A4EA3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F2152-7471-47F7-830A-333466A2AC74}" type="pres">
      <dgm:prSet presAssocID="{AC7A7E90-1839-4CFD-93A1-8007B379FC88}" presName="parentLin" presStyleCnt="0"/>
      <dgm:spPr/>
    </dgm:pt>
    <dgm:pt modelId="{2DDC013B-563C-46C1-8D0A-B2C4E5F21FAA}" type="pres">
      <dgm:prSet presAssocID="{AC7A7E90-1839-4CFD-93A1-8007B379FC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A40EDA-371B-46A0-84F4-B112A853D787}" type="pres">
      <dgm:prSet presAssocID="{AC7A7E90-1839-4CFD-93A1-8007B379FC88}" presName="parentText" presStyleLbl="node1" presStyleIdx="0" presStyleCnt="2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1BB7C9-85F3-4D69-89B1-1381DC6B61B7}" type="pres">
      <dgm:prSet presAssocID="{AC7A7E90-1839-4CFD-93A1-8007B379FC88}" presName="negativeSpace" presStyleCnt="0"/>
      <dgm:spPr/>
    </dgm:pt>
    <dgm:pt modelId="{3A67A74D-A64C-4660-BA2D-1076327FC8C8}" type="pres">
      <dgm:prSet presAssocID="{AC7A7E90-1839-4CFD-93A1-8007B379FC88}" presName="childText" presStyleLbl="conFgAcc1" presStyleIdx="0" presStyleCnt="2">
        <dgm:presLayoutVars>
          <dgm:bulletEnabled val="1"/>
        </dgm:presLayoutVars>
      </dgm:prSet>
      <dgm:spPr/>
    </dgm:pt>
    <dgm:pt modelId="{3AC6CA24-5E34-40AB-9862-A3E602338AE0}" type="pres">
      <dgm:prSet presAssocID="{EBBBF140-7CAC-4E64-BF6F-F4F012E8DBF4}" presName="spaceBetweenRectangles" presStyleCnt="0"/>
      <dgm:spPr/>
    </dgm:pt>
    <dgm:pt modelId="{59239626-6413-45D4-A273-B996851FB2B3}" type="pres">
      <dgm:prSet presAssocID="{BBB3B284-F070-4B74-8891-35B79A18A6BD}" presName="parentLin" presStyleCnt="0"/>
      <dgm:spPr/>
    </dgm:pt>
    <dgm:pt modelId="{7A25FF2A-2F79-486E-8846-77762B36F725}" type="pres">
      <dgm:prSet presAssocID="{BBB3B284-F070-4B74-8891-35B79A18A6BD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B65A94-5D4B-4921-9FA9-AC16C55B579F}" type="pres">
      <dgm:prSet presAssocID="{BBB3B284-F070-4B74-8891-35B79A18A6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0742A-A283-48DD-B956-706B2A6A2BD8}" type="pres">
      <dgm:prSet presAssocID="{BBB3B284-F070-4B74-8891-35B79A18A6BD}" presName="negativeSpace" presStyleCnt="0"/>
      <dgm:spPr/>
    </dgm:pt>
    <dgm:pt modelId="{221E182C-2663-4AC2-A379-52C515DC78EA}" type="pres">
      <dgm:prSet presAssocID="{BBB3B284-F070-4B74-8891-35B79A18A6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DC5A7ED-DFDA-474B-9D4C-2EC4E178C5A2}" srcId="{20129BD3-5EFC-4456-A3C8-342A4EA3F971}" destId="{BBB3B284-F070-4B74-8891-35B79A18A6BD}" srcOrd="1" destOrd="0" parTransId="{F4DFDB72-5434-4A09-8309-46D9AD2F7334}" sibTransId="{6644C784-9BF4-49CC-8929-08BB939C5F21}"/>
    <dgm:cxn modelId="{774FBDDD-0B82-426A-845C-30F528DEDB94}" type="presOf" srcId="{BBB3B284-F070-4B74-8891-35B79A18A6BD}" destId="{A6B65A94-5D4B-4921-9FA9-AC16C55B579F}" srcOrd="1" destOrd="0" presId="urn:microsoft.com/office/officeart/2005/8/layout/list1"/>
    <dgm:cxn modelId="{750D580E-DB38-4856-AEA1-A0D8FA8E8BF5}" type="presOf" srcId="{AC7A7E90-1839-4CFD-93A1-8007B379FC88}" destId="{A6A40EDA-371B-46A0-84F4-B112A853D787}" srcOrd="1" destOrd="0" presId="urn:microsoft.com/office/officeart/2005/8/layout/list1"/>
    <dgm:cxn modelId="{278084E6-30B5-4896-8827-39239D09C57C}" type="presOf" srcId="{AC7A7E90-1839-4CFD-93A1-8007B379FC88}" destId="{2DDC013B-563C-46C1-8D0A-B2C4E5F21FAA}" srcOrd="0" destOrd="0" presId="urn:microsoft.com/office/officeart/2005/8/layout/list1"/>
    <dgm:cxn modelId="{9CBA6C44-1850-4C2D-A252-2D5BFD83502B}" type="presOf" srcId="{20129BD3-5EFC-4456-A3C8-342A4EA3F971}" destId="{322486D6-090F-4097-A574-C0A021A38046}" srcOrd="0" destOrd="0" presId="urn:microsoft.com/office/officeart/2005/8/layout/list1"/>
    <dgm:cxn modelId="{8CE065FC-BB87-45FC-B522-E23257567B12}" srcId="{20129BD3-5EFC-4456-A3C8-342A4EA3F971}" destId="{AC7A7E90-1839-4CFD-93A1-8007B379FC88}" srcOrd="0" destOrd="0" parTransId="{9969BA87-9735-47B9-B64D-2E44274DB2E5}" sibTransId="{EBBBF140-7CAC-4E64-BF6F-F4F012E8DBF4}"/>
    <dgm:cxn modelId="{616068EE-CF9B-4578-A81D-69E989494133}" type="presOf" srcId="{BBB3B284-F070-4B74-8891-35B79A18A6BD}" destId="{7A25FF2A-2F79-486E-8846-77762B36F725}" srcOrd="0" destOrd="0" presId="urn:microsoft.com/office/officeart/2005/8/layout/list1"/>
    <dgm:cxn modelId="{B42118F4-9A5E-4110-844E-AEE47A2E0288}" type="presParOf" srcId="{322486D6-090F-4097-A574-C0A021A38046}" destId="{D47F2152-7471-47F7-830A-333466A2AC74}" srcOrd="0" destOrd="0" presId="urn:microsoft.com/office/officeart/2005/8/layout/list1"/>
    <dgm:cxn modelId="{C6868C21-E3F7-4860-B788-EE6B30EBEAC6}" type="presParOf" srcId="{D47F2152-7471-47F7-830A-333466A2AC74}" destId="{2DDC013B-563C-46C1-8D0A-B2C4E5F21FAA}" srcOrd="0" destOrd="0" presId="urn:microsoft.com/office/officeart/2005/8/layout/list1"/>
    <dgm:cxn modelId="{EB1C1ACC-7EEE-4E38-9F1C-DAD4C7A76DB7}" type="presParOf" srcId="{D47F2152-7471-47F7-830A-333466A2AC74}" destId="{A6A40EDA-371B-46A0-84F4-B112A853D787}" srcOrd="1" destOrd="0" presId="urn:microsoft.com/office/officeart/2005/8/layout/list1"/>
    <dgm:cxn modelId="{ABBB110D-7E03-4EAA-AA57-B8FDFB83CBA4}" type="presParOf" srcId="{322486D6-090F-4097-A574-C0A021A38046}" destId="{6A1BB7C9-85F3-4D69-89B1-1381DC6B61B7}" srcOrd="1" destOrd="0" presId="urn:microsoft.com/office/officeart/2005/8/layout/list1"/>
    <dgm:cxn modelId="{B2A3EAFF-01FA-4A62-AA51-8B460D066E67}" type="presParOf" srcId="{322486D6-090F-4097-A574-C0A021A38046}" destId="{3A67A74D-A64C-4660-BA2D-1076327FC8C8}" srcOrd="2" destOrd="0" presId="urn:microsoft.com/office/officeart/2005/8/layout/list1"/>
    <dgm:cxn modelId="{917C63AC-AAF3-4FD4-A644-1E9619566C42}" type="presParOf" srcId="{322486D6-090F-4097-A574-C0A021A38046}" destId="{3AC6CA24-5E34-40AB-9862-A3E602338AE0}" srcOrd="3" destOrd="0" presId="urn:microsoft.com/office/officeart/2005/8/layout/list1"/>
    <dgm:cxn modelId="{AB5CBDBF-53D1-4B04-84A8-BE9808F1E8D3}" type="presParOf" srcId="{322486D6-090F-4097-A574-C0A021A38046}" destId="{59239626-6413-45D4-A273-B996851FB2B3}" srcOrd="4" destOrd="0" presId="urn:microsoft.com/office/officeart/2005/8/layout/list1"/>
    <dgm:cxn modelId="{B6D4A16D-0B1D-4CC3-A664-B6E2F9797C4F}" type="presParOf" srcId="{59239626-6413-45D4-A273-B996851FB2B3}" destId="{7A25FF2A-2F79-486E-8846-77762B36F725}" srcOrd="0" destOrd="0" presId="urn:microsoft.com/office/officeart/2005/8/layout/list1"/>
    <dgm:cxn modelId="{70CAD2AC-9AA2-4843-9165-31A542D09F80}" type="presParOf" srcId="{59239626-6413-45D4-A273-B996851FB2B3}" destId="{A6B65A94-5D4B-4921-9FA9-AC16C55B579F}" srcOrd="1" destOrd="0" presId="urn:microsoft.com/office/officeart/2005/8/layout/list1"/>
    <dgm:cxn modelId="{961681F8-8A95-4999-9342-6100226FB0A4}" type="presParOf" srcId="{322486D6-090F-4097-A574-C0A021A38046}" destId="{7330742A-A283-48DD-B956-706B2A6A2BD8}" srcOrd="5" destOrd="0" presId="urn:microsoft.com/office/officeart/2005/8/layout/list1"/>
    <dgm:cxn modelId="{9C67F497-D240-47C9-A3E8-2EB1EA2365D3}" type="presParOf" srcId="{322486D6-090F-4097-A574-C0A021A38046}" destId="{221E182C-2663-4AC2-A379-52C515DC78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29BD3-5EFC-4456-A3C8-342A4EA3F97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C7A7E90-1839-4CFD-93A1-8007B379FC88}">
      <dgm:prSet phldrT="[Testo]"/>
      <dgm:spPr/>
      <dgm:t>
        <a:bodyPr/>
        <a:lstStyle/>
        <a:p>
          <a:r>
            <a:rPr lang="it-IT" dirty="0"/>
            <a:t>Avvisi pubblici</a:t>
          </a:r>
        </a:p>
      </dgm:t>
    </dgm:pt>
    <dgm:pt modelId="{9969BA87-9735-47B9-B64D-2E44274DB2E5}" type="parTrans" cxnId="{8CE065FC-BB87-45FC-B522-E23257567B12}">
      <dgm:prSet/>
      <dgm:spPr/>
      <dgm:t>
        <a:bodyPr/>
        <a:lstStyle/>
        <a:p>
          <a:endParaRPr lang="it-IT"/>
        </a:p>
      </dgm:t>
    </dgm:pt>
    <dgm:pt modelId="{EBBBF140-7CAC-4E64-BF6F-F4F012E8DBF4}" type="sibTrans" cxnId="{8CE065FC-BB87-45FC-B522-E23257567B12}">
      <dgm:prSet/>
      <dgm:spPr/>
      <dgm:t>
        <a:bodyPr/>
        <a:lstStyle/>
        <a:p>
          <a:endParaRPr lang="it-IT"/>
        </a:p>
      </dgm:t>
    </dgm:pt>
    <dgm:pt modelId="{BBB3B284-F070-4B74-8891-35B79A18A6BD}">
      <dgm:prSet phldrT="[Testo]"/>
      <dgm:spPr/>
      <dgm:t>
        <a:bodyPr/>
        <a:lstStyle/>
        <a:p>
          <a:r>
            <a:rPr lang="it-IT" dirty="0"/>
            <a:t>Avanzamento della spesa</a:t>
          </a:r>
        </a:p>
      </dgm:t>
    </dgm:pt>
    <dgm:pt modelId="{F4DFDB72-5434-4A09-8309-46D9AD2F7334}" type="parTrans" cxnId="{0DC5A7ED-DFDA-474B-9D4C-2EC4E178C5A2}">
      <dgm:prSet/>
      <dgm:spPr/>
      <dgm:t>
        <a:bodyPr/>
        <a:lstStyle/>
        <a:p>
          <a:endParaRPr lang="it-IT"/>
        </a:p>
      </dgm:t>
    </dgm:pt>
    <dgm:pt modelId="{6644C784-9BF4-49CC-8929-08BB939C5F21}" type="sibTrans" cxnId="{0DC5A7ED-DFDA-474B-9D4C-2EC4E178C5A2}">
      <dgm:prSet/>
      <dgm:spPr/>
      <dgm:t>
        <a:bodyPr/>
        <a:lstStyle/>
        <a:p>
          <a:endParaRPr lang="it-IT"/>
        </a:p>
      </dgm:t>
    </dgm:pt>
    <dgm:pt modelId="{322486D6-090F-4097-A574-C0A021A38046}" type="pres">
      <dgm:prSet presAssocID="{20129BD3-5EFC-4456-A3C8-342A4EA3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F2152-7471-47F7-830A-333466A2AC74}" type="pres">
      <dgm:prSet presAssocID="{AC7A7E90-1839-4CFD-93A1-8007B379FC88}" presName="parentLin" presStyleCnt="0"/>
      <dgm:spPr/>
    </dgm:pt>
    <dgm:pt modelId="{2DDC013B-563C-46C1-8D0A-B2C4E5F21FAA}" type="pres">
      <dgm:prSet presAssocID="{AC7A7E90-1839-4CFD-93A1-8007B379FC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A40EDA-371B-46A0-84F4-B112A853D787}" type="pres">
      <dgm:prSet presAssocID="{AC7A7E90-1839-4CFD-93A1-8007B379FC88}" presName="parentText" presStyleLbl="node1" presStyleIdx="0" presStyleCnt="2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1BB7C9-85F3-4D69-89B1-1381DC6B61B7}" type="pres">
      <dgm:prSet presAssocID="{AC7A7E90-1839-4CFD-93A1-8007B379FC88}" presName="negativeSpace" presStyleCnt="0"/>
      <dgm:spPr/>
    </dgm:pt>
    <dgm:pt modelId="{3A67A74D-A64C-4660-BA2D-1076327FC8C8}" type="pres">
      <dgm:prSet presAssocID="{AC7A7E90-1839-4CFD-93A1-8007B379FC88}" presName="childText" presStyleLbl="conFgAcc1" presStyleIdx="0" presStyleCnt="2">
        <dgm:presLayoutVars>
          <dgm:bulletEnabled val="1"/>
        </dgm:presLayoutVars>
      </dgm:prSet>
      <dgm:spPr/>
    </dgm:pt>
    <dgm:pt modelId="{3AC6CA24-5E34-40AB-9862-A3E602338AE0}" type="pres">
      <dgm:prSet presAssocID="{EBBBF140-7CAC-4E64-BF6F-F4F012E8DBF4}" presName="spaceBetweenRectangles" presStyleCnt="0"/>
      <dgm:spPr/>
    </dgm:pt>
    <dgm:pt modelId="{59239626-6413-45D4-A273-B996851FB2B3}" type="pres">
      <dgm:prSet presAssocID="{BBB3B284-F070-4B74-8891-35B79A18A6BD}" presName="parentLin" presStyleCnt="0"/>
      <dgm:spPr/>
    </dgm:pt>
    <dgm:pt modelId="{7A25FF2A-2F79-486E-8846-77762B36F725}" type="pres">
      <dgm:prSet presAssocID="{BBB3B284-F070-4B74-8891-35B79A18A6BD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B65A94-5D4B-4921-9FA9-AC16C55B579F}" type="pres">
      <dgm:prSet presAssocID="{BBB3B284-F070-4B74-8891-35B79A18A6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0742A-A283-48DD-B956-706B2A6A2BD8}" type="pres">
      <dgm:prSet presAssocID="{BBB3B284-F070-4B74-8891-35B79A18A6BD}" presName="negativeSpace" presStyleCnt="0"/>
      <dgm:spPr/>
    </dgm:pt>
    <dgm:pt modelId="{221E182C-2663-4AC2-A379-52C515DC78EA}" type="pres">
      <dgm:prSet presAssocID="{BBB3B284-F070-4B74-8891-35B79A18A6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805DB0-FBDC-4F1F-957A-74DE404DBD4B}" type="presOf" srcId="{BBB3B284-F070-4B74-8891-35B79A18A6BD}" destId="{7A25FF2A-2F79-486E-8846-77762B36F725}" srcOrd="0" destOrd="0" presId="urn:microsoft.com/office/officeart/2005/8/layout/list1"/>
    <dgm:cxn modelId="{7B9BFCE9-143C-4D5F-9964-5E1D3FD3DFDE}" type="presOf" srcId="{BBB3B284-F070-4B74-8891-35B79A18A6BD}" destId="{A6B65A94-5D4B-4921-9FA9-AC16C55B579F}" srcOrd="1" destOrd="0" presId="urn:microsoft.com/office/officeart/2005/8/layout/list1"/>
    <dgm:cxn modelId="{3C219D75-8507-4F3E-BF43-BBF83E78169D}" type="presOf" srcId="{20129BD3-5EFC-4456-A3C8-342A4EA3F971}" destId="{322486D6-090F-4097-A574-C0A021A38046}" srcOrd="0" destOrd="0" presId="urn:microsoft.com/office/officeart/2005/8/layout/list1"/>
    <dgm:cxn modelId="{EF9DB9AE-0FE7-4BA5-9A89-1656ED190969}" type="presOf" srcId="{AC7A7E90-1839-4CFD-93A1-8007B379FC88}" destId="{A6A40EDA-371B-46A0-84F4-B112A853D787}" srcOrd="1" destOrd="0" presId="urn:microsoft.com/office/officeart/2005/8/layout/list1"/>
    <dgm:cxn modelId="{0DC5A7ED-DFDA-474B-9D4C-2EC4E178C5A2}" srcId="{20129BD3-5EFC-4456-A3C8-342A4EA3F971}" destId="{BBB3B284-F070-4B74-8891-35B79A18A6BD}" srcOrd="1" destOrd="0" parTransId="{F4DFDB72-5434-4A09-8309-46D9AD2F7334}" sibTransId="{6644C784-9BF4-49CC-8929-08BB939C5F21}"/>
    <dgm:cxn modelId="{37CA47BE-4C4E-466F-959F-A9123C693A81}" type="presOf" srcId="{AC7A7E90-1839-4CFD-93A1-8007B379FC88}" destId="{2DDC013B-563C-46C1-8D0A-B2C4E5F21FAA}" srcOrd="0" destOrd="0" presId="urn:microsoft.com/office/officeart/2005/8/layout/list1"/>
    <dgm:cxn modelId="{8CE065FC-BB87-45FC-B522-E23257567B12}" srcId="{20129BD3-5EFC-4456-A3C8-342A4EA3F971}" destId="{AC7A7E90-1839-4CFD-93A1-8007B379FC88}" srcOrd="0" destOrd="0" parTransId="{9969BA87-9735-47B9-B64D-2E44274DB2E5}" sibTransId="{EBBBF140-7CAC-4E64-BF6F-F4F012E8DBF4}"/>
    <dgm:cxn modelId="{CB25EEB0-3F9E-4E28-8688-4BCAE7F50A45}" type="presParOf" srcId="{322486D6-090F-4097-A574-C0A021A38046}" destId="{D47F2152-7471-47F7-830A-333466A2AC74}" srcOrd="0" destOrd="0" presId="urn:microsoft.com/office/officeart/2005/8/layout/list1"/>
    <dgm:cxn modelId="{19C28399-584E-4255-A37B-5AC05A852693}" type="presParOf" srcId="{D47F2152-7471-47F7-830A-333466A2AC74}" destId="{2DDC013B-563C-46C1-8D0A-B2C4E5F21FAA}" srcOrd="0" destOrd="0" presId="urn:microsoft.com/office/officeart/2005/8/layout/list1"/>
    <dgm:cxn modelId="{5C30697F-46A6-4854-B955-CDA6C16F96D2}" type="presParOf" srcId="{D47F2152-7471-47F7-830A-333466A2AC74}" destId="{A6A40EDA-371B-46A0-84F4-B112A853D787}" srcOrd="1" destOrd="0" presId="urn:microsoft.com/office/officeart/2005/8/layout/list1"/>
    <dgm:cxn modelId="{3578FE10-4088-4E6B-9AB3-DDC32E143ECA}" type="presParOf" srcId="{322486D6-090F-4097-A574-C0A021A38046}" destId="{6A1BB7C9-85F3-4D69-89B1-1381DC6B61B7}" srcOrd="1" destOrd="0" presId="urn:microsoft.com/office/officeart/2005/8/layout/list1"/>
    <dgm:cxn modelId="{D1BCA97E-E930-41AB-8AE5-9AC8C7E0D8EC}" type="presParOf" srcId="{322486D6-090F-4097-A574-C0A021A38046}" destId="{3A67A74D-A64C-4660-BA2D-1076327FC8C8}" srcOrd="2" destOrd="0" presId="urn:microsoft.com/office/officeart/2005/8/layout/list1"/>
    <dgm:cxn modelId="{6B1D4003-4A11-41E2-9ED9-E8FDC767C838}" type="presParOf" srcId="{322486D6-090F-4097-A574-C0A021A38046}" destId="{3AC6CA24-5E34-40AB-9862-A3E602338AE0}" srcOrd="3" destOrd="0" presId="urn:microsoft.com/office/officeart/2005/8/layout/list1"/>
    <dgm:cxn modelId="{25672A5B-CBBE-486E-9611-0347F78F977E}" type="presParOf" srcId="{322486D6-090F-4097-A574-C0A021A38046}" destId="{59239626-6413-45D4-A273-B996851FB2B3}" srcOrd="4" destOrd="0" presId="urn:microsoft.com/office/officeart/2005/8/layout/list1"/>
    <dgm:cxn modelId="{6BFDD463-EE71-4399-8BD9-A776C59546A2}" type="presParOf" srcId="{59239626-6413-45D4-A273-B996851FB2B3}" destId="{7A25FF2A-2F79-486E-8846-77762B36F725}" srcOrd="0" destOrd="0" presId="urn:microsoft.com/office/officeart/2005/8/layout/list1"/>
    <dgm:cxn modelId="{B1396B61-DD0F-43E5-A9CF-C9D29197BB2E}" type="presParOf" srcId="{59239626-6413-45D4-A273-B996851FB2B3}" destId="{A6B65A94-5D4B-4921-9FA9-AC16C55B579F}" srcOrd="1" destOrd="0" presId="urn:microsoft.com/office/officeart/2005/8/layout/list1"/>
    <dgm:cxn modelId="{72465FE3-7F8D-4B5F-9A19-1CB011613610}" type="presParOf" srcId="{322486D6-090F-4097-A574-C0A021A38046}" destId="{7330742A-A283-48DD-B956-706B2A6A2BD8}" srcOrd="5" destOrd="0" presId="urn:microsoft.com/office/officeart/2005/8/layout/list1"/>
    <dgm:cxn modelId="{D2C1CFD0-EFAB-4AF2-B8AC-5E274B7DDBA5}" type="presParOf" srcId="{322486D6-090F-4097-A574-C0A021A38046}" destId="{221E182C-2663-4AC2-A379-52C515DC78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129BD3-5EFC-4456-A3C8-342A4EA3F97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AC7A7E90-1839-4CFD-93A1-8007B379FC88}">
      <dgm:prSet phldrT="[Testo]"/>
      <dgm:spPr/>
      <dgm:t>
        <a:bodyPr/>
        <a:lstStyle/>
        <a:p>
          <a:r>
            <a:rPr lang="it-IT" dirty="0"/>
            <a:t>Avvisi pubblici</a:t>
          </a:r>
        </a:p>
      </dgm:t>
    </dgm:pt>
    <dgm:pt modelId="{9969BA87-9735-47B9-B64D-2E44274DB2E5}" type="parTrans" cxnId="{8CE065FC-BB87-45FC-B522-E23257567B12}">
      <dgm:prSet/>
      <dgm:spPr/>
      <dgm:t>
        <a:bodyPr/>
        <a:lstStyle/>
        <a:p>
          <a:endParaRPr lang="it-IT"/>
        </a:p>
      </dgm:t>
    </dgm:pt>
    <dgm:pt modelId="{EBBBF140-7CAC-4E64-BF6F-F4F012E8DBF4}" type="sibTrans" cxnId="{8CE065FC-BB87-45FC-B522-E23257567B12}">
      <dgm:prSet/>
      <dgm:spPr/>
      <dgm:t>
        <a:bodyPr/>
        <a:lstStyle/>
        <a:p>
          <a:endParaRPr lang="it-IT"/>
        </a:p>
      </dgm:t>
    </dgm:pt>
    <dgm:pt modelId="{BBB3B284-F070-4B74-8891-35B79A18A6BD}">
      <dgm:prSet phldrT="[Testo]"/>
      <dgm:spPr/>
      <dgm:t>
        <a:bodyPr/>
        <a:lstStyle/>
        <a:p>
          <a:r>
            <a:rPr lang="it-IT" dirty="0"/>
            <a:t>Avanzamento della spesa</a:t>
          </a:r>
        </a:p>
      </dgm:t>
    </dgm:pt>
    <dgm:pt modelId="{F4DFDB72-5434-4A09-8309-46D9AD2F7334}" type="parTrans" cxnId="{0DC5A7ED-DFDA-474B-9D4C-2EC4E178C5A2}">
      <dgm:prSet/>
      <dgm:spPr/>
      <dgm:t>
        <a:bodyPr/>
        <a:lstStyle/>
        <a:p>
          <a:endParaRPr lang="it-IT"/>
        </a:p>
      </dgm:t>
    </dgm:pt>
    <dgm:pt modelId="{6644C784-9BF4-49CC-8929-08BB939C5F21}" type="sibTrans" cxnId="{0DC5A7ED-DFDA-474B-9D4C-2EC4E178C5A2}">
      <dgm:prSet/>
      <dgm:spPr/>
      <dgm:t>
        <a:bodyPr/>
        <a:lstStyle/>
        <a:p>
          <a:endParaRPr lang="it-IT"/>
        </a:p>
      </dgm:t>
    </dgm:pt>
    <dgm:pt modelId="{322486D6-090F-4097-A574-C0A021A38046}" type="pres">
      <dgm:prSet presAssocID="{20129BD3-5EFC-4456-A3C8-342A4EA3F9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7F2152-7471-47F7-830A-333466A2AC74}" type="pres">
      <dgm:prSet presAssocID="{AC7A7E90-1839-4CFD-93A1-8007B379FC88}" presName="parentLin" presStyleCnt="0"/>
      <dgm:spPr/>
    </dgm:pt>
    <dgm:pt modelId="{2DDC013B-563C-46C1-8D0A-B2C4E5F21FAA}" type="pres">
      <dgm:prSet presAssocID="{AC7A7E90-1839-4CFD-93A1-8007B379FC88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A40EDA-371B-46A0-84F4-B112A853D787}" type="pres">
      <dgm:prSet presAssocID="{AC7A7E90-1839-4CFD-93A1-8007B379FC88}" presName="parentText" presStyleLbl="node1" presStyleIdx="0" presStyleCnt="2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1BB7C9-85F3-4D69-89B1-1381DC6B61B7}" type="pres">
      <dgm:prSet presAssocID="{AC7A7E90-1839-4CFD-93A1-8007B379FC88}" presName="negativeSpace" presStyleCnt="0"/>
      <dgm:spPr/>
    </dgm:pt>
    <dgm:pt modelId="{3A67A74D-A64C-4660-BA2D-1076327FC8C8}" type="pres">
      <dgm:prSet presAssocID="{AC7A7E90-1839-4CFD-93A1-8007B379FC88}" presName="childText" presStyleLbl="conFgAcc1" presStyleIdx="0" presStyleCnt="2">
        <dgm:presLayoutVars>
          <dgm:bulletEnabled val="1"/>
        </dgm:presLayoutVars>
      </dgm:prSet>
      <dgm:spPr/>
    </dgm:pt>
    <dgm:pt modelId="{3AC6CA24-5E34-40AB-9862-A3E602338AE0}" type="pres">
      <dgm:prSet presAssocID="{EBBBF140-7CAC-4E64-BF6F-F4F012E8DBF4}" presName="spaceBetweenRectangles" presStyleCnt="0"/>
      <dgm:spPr/>
    </dgm:pt>
    <dgm:pt modelId="{59239626-6413-45D4-A273-B996851FB2B3}" type="pres">
      <dgm:prSet presAssocID="{BBB3B284-F070-4B74-8891-35B79A18A6BD}" presName="parentLin" presStyleCnt="0"/>
      <dgm:spPr/>
    </dgm:pt>
    <dgm:pt modelId="{7A25FF2A-2F79-486E-8846-77762B36F725}" type="pres">
      <dgm:prSet presAssocID="{BBB3B284-F070-4B74-8891-35B79A18A6BD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6B65A94-5D4B-4921-9FA9-AC16C55B579F}" type="pres">
      <dgm:prSet presAssocID="{BBB3B284-F070-4B74-8891-35B79A18A6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30742A-A283-48DD-B956-706B2A6A2BD8}" type="pres">
      <dgm:prSet presAssocID="{BBB3B284-F070-4B74-8891-35B79A18A6BD}" presName="negativeSpace" presStyleCnt="0"/>
      <dgm:spPr/>
    </dgm:pt>
    <dgm:pt modelId="{221E182C-2663-4AC2-A379-52C515DC78EA}" type="pres">
      <dgm:prSet presAssocID="{BBB3B284-F070-4B74-8891-35B79A18A6B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FDEAC1F-97C5-4365-A6FC-3EC9C0517D9C}" type="presOf" srcId="{20129BD3-5EFC-4456-A3C8-342A4EA3F971}" destId="{322486D6-090F-4097-A574-C0A021A38046}" srcOrd="0" destOrd="0" presId="urn:microsoft.com/office/officeart/2005/8/layout/list1"/>
    <dgm:cxn modelId="{374DDE02-AD89-443D-9622-031D090FEFBC}" type="presOf" srcId="{AC7A7E90-1839-4CFD-93A1-8007B379FC88}" destId="{2DDC013B-563C-46C1-8D0A-B2C4E5F21FAA}" srcOrd="0" destOrd="0" presId="urn:microsoft.com/office/officeart/2005/8/layout/list1"/>
    <dgm:cxn modelId="{0DC5A7ED-DFDA-474B-9D4C-2EC4E178C5A2}" srcId="{20129BD3-5EFC-4456-A3C8-342A4EA3F971}" destId="{BBB3B284-F070-4B74-8891-35B79A18A6BD}" srcOrd="1" destOrd="0" parTransId="{F4DFDB72-5434-4A09-8309-46D9AD2F7334}" sibTransId="{6644C784-9BF4-49CC-8929-08BB939C5F21}"/>
    <dgm:cxn modelId="{6FF691E1-67DD-4961-A801-1FC2343890D9}" type="presOf" srcId="{BBB3B284-F070-4B74-8891-35B79A18A6BD}" destId="{7A25FF2A-2F79-486E-8846-77762B36F725}" srcOrd="0" destOrd="0" presId="urn:microsoft.com/office/officeart/2005/8/layout/list1"/>
    <dgm:cxn modelId="{146FFAFB-25D9-4DCE-B04C-AFC83F7FF7AB}" type="presOf" srcId="{AC7A7E90-1839-4CFD-93A1-8007B379FC88}" destId="{A6A40EDA-371B-46A0-84F4-B112A853D787}" srcOrd="1" destOrd="0" presId="urn:microsoft.com/office/officeart/2005/8/layout/list1"/>
    <dgm:cxn modelId="{8CE065FC-BB87-45FC-B522-E23257567B12}" srcId="{20129BD3-5EFC-4456-A3C8-342A4EA3F971}" destId="{AC7A7E90-1839-4CFD-93A1-8007B379FC88}" srcOrd="0" destOrd="0" parTransId="{9969BA87-9735-47B9-B64D-2E44274DB2E5}" sibTransId="{EBBBF140-7CAC-4E64-BF6F-F4F012E8DBF4}"/>
    <dgm:cxn modelId="{176039D6-7B91-4EB4-8CC5-8908B5529C6D}" type="presOf" srcId="{BBB3B284-F070-4B74-8891-35B79A18A6BD}" destId="{A6B65A94-5D4B-4921-9FA9-AC16C55B579F}" srcOrd="1" destOrd="0" presId="urn:microsoft.com/office/officeart/2005/8/layout/list1"/>
    <dgm:cxn modelId="{D5AF9736-B981-49B0-AF9B-0D9B5CFA0BF2}" type="presParOf" srcId="{322486D6-090F-4097-A574-C0A021A38046}" destId="{D47F2152-7471-47F7-830A-333466A2AC74}" srcOrd="0" destOrd="0" presId="urn:microsoft.com/office/officeart/2005/8/layout/list1"/>
    <dgm:cxn modelId="{20FA1714-AE1D-4515-9C27-5C59FC5969E0}" type="presParOf" srcId="{D47F2152-7471-47F7-830A-333466A2AC74}" destId="{2DDC013B-563C-46C1-8D0A-B2C4E5F21FAA}" srcOrd="0" destOrd="0" presId="urn:microsoft.com/office/officeart/2005/8/layout/list1"/>
    <dgm:cxn modelId="{55741BF7-2212-4451-8B0F-90CD4335A9B0}" type="presParOf" srcId="{D47F2152-7471-47F7-830A-333466A2AC74}" destId="{A6A40EDA-371B-46A0-84F4-B112A853D787}" srcOrd="1" destOrd="0" presId="urn:microsoft.com/office/officeart/2005/8/layout/list1"/>
    <dgm:cxn modelId="{14D6898E-9578-4F55-AE22-B2A2A73B9B9B}" type="presParOf" srcId="{322486D6-090F-4097-A574-C0A021A38046}" destId="{6A1BB7C9-85F3-4D69-89B1-1381DC6B61B7}" srcOrd="1" destOrd="0" presId="urn:microsoft.com/office/officeart/2005/8/layout/list1"/>
    <dgm:cxn modelId="{E0C73CE6-80C7-426A-BAF9-DB6E3EA4B0F7}" type="presParOf" srcId="{322486D6-090F-4097-A574-C0A021A38046}" destId="{3A67A74D-A64C-4660-BA2D-1076327FC8C8}" srcOrd="2" destOrd="0" presId="urn:microsoft.com/office/officeart/2005/8/layout/list1"/>
    <dgm:cxn modelId="{A3D9805C-D0D4-49F4-BF8A-8D32F03AD469}" type="presParOf" srcId="{322486D6-090F-4097-A574-C0A021A38046}" destId="{3AC6CA24-5E34-40AB-9862-A3E602338AE0}" srcOrd="3" destOrd="0" presId="urn:microsoft.com/office/officeart/2005/8/layout/list1"/>
    <dgm:cxn modelId="{02E1043C-D824-49D0-A4C7-29D690E52A55}" type="presParOf" srcId="{322486D6-090F-4097-A574-C0A021A38046}" destId="{59239626-6413-45D4-A273-B996851FB2B3}" srcOrd="4" destOrd="0" presId="urn:microsoft.com/office/officeart/2005/8/layout/list1"/>
    <dgm:cxn modelId="{204C9A22-13F6-435B-96C4-2F7980DEEBB2}" type="presParOf" srcId="{59239626-6413-45D4-A273-B996851FB2B3}" destId="{7A25FF2A-2F79-486E-8846-77762B36F725}" srcOrd="0" destOrd="0" presId="urn:microsoft.com/office/officeart/2005/8/layout/list1"/>
    <dgm:cxn modelId="{2BB33994-D732-4EE0-A2D8-1A58CD70BAD6}" type="presParOf" srcId="{59239626-6413-45D4-A273-B996851FB2B3}" destId="{A6B65A94-5D4B-4921-9FA9-AC16C55B579F}" srcOrd="1" destOrd="0" presId="urn:microsoft.com/office/officeart/2005/8/layout/list1"/>
    <dgm:cxn modelId="{F2704ABC-EE4A-43A1-B3B1-2C00D51CC72D}" type="presParOf" srcId="{322486D6-090F-4097-A574-C0A021A38046}" destId="{7330742A-A283-48DD-B956-706B2A6A2BD8}" srcOrd="5" destOrd="0" presId="urn:microsoft.com/office/officeart/2005/8/layout/list1"/>
    <dgm:cxn modelId="{E890C1CC-A17C-4B98-8F07-2146E927B1DA}" type="presParOf" srcId="{322486D6-090F-4097-A574-C0A021A38046}" destId="{221E182C-2663-4AC2-A379-52C515DC78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A74D-A64C-4660-BA2D-1076327FC8C8}">
      <dsp:nvSpPr>
        <dsp:cNvPr id="0" name=""/>
        <dsp:cNvSpPr/>
      </dsp:nvSpPr>
      <dsp:spPr>
        <a:xfrm>
          <a:off x="0" y="8234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0EDA-371B-46A0-84F4-B112A853D787}">
      <dsp:nvSpPr>
        <dsp:cNvPr id="0" name=""/>
        <dsp:cNvSpPr/>
      </dsp:nvSpPr>
      <dsp:spPr>
        <a:xfrm>
          <a:off x="368143" y="347391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Avvisi pubblici</a:t>
          </a:r>
        </a:p>
      </dsp:txBody>
      <dsp:txXfrm>
        <a:off x="418580" y="397828"/>
        <a:ext cx="4939126" cy="932326"/>
      </dsp:txXfrm>
    </dsp:sp>
    <dsp:sp modelId="{221E182C-2663-4AC2-A379-52C515DC78EA}">
      <dsp:nvSpPr>
        <dsp:cNvPr id="0" name=""/>
        <dsp:cNvSpPr/>
      </dsp:nvSpPr>
      <dsp:spPr>
        <a:xfrm>
          <a:off x="0" y="24110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65A94-5D4B-4921-9FA9-AC16C55B579F}">
      <dsp:nvSpPr>
        <dsp:cNvPr id="0" name=""/>
        <dsp:cNvSpPr/>
      </dsp:nvSpPr>
      <dsp:spPr>
        <a:xfrm>
          <a:off x="360000" y="1894500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Avanzamento della spesa</a:t>
          </a:r>
        </a:p>
      </dsp:txBody>
      <dsp:txXfrm>
        <a:off x="410437" y="1944937"/>
        <a:ext cx="4939126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A74D-A64C-4660-BA2D-1076327FC8C8}">
      <dsp:nvSpPr>
        <dsp:cNvPr id="0" name=""/>
        <dsp:cNvSpPr/>
      </dsp:nvSpPr>
      <dsp:spPr>
        <a:xfrm>
          <a:off x="0" y="8234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0EDA-371B-46A0-84F4-B112A853D787}">
      <dsp:nvSpPr>
        <dsp:cNvPr id="0" name=""/>
        <dsp:cNvSpPr/>
      </dsp:nvSpPr>
      <dsp:spPr>
        <a:xfrm>
          <a:off x="368143" y="317417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Avvisi pubblici</a:t>
          </a:r>
        </a:p>
      </dsp:txBody>
      <dsp:txXfrm>
        <a:off x="418580" y="367854"/>
        <a:ext cx="4939126" cy="932326"/>
      </dsp:txXfrm>
    </dsp:sp>
    <dsp:sp modelId="{221E182C-2663-4AC2-A379-52C515DC78EA}">
      <dsp:nvSpPr>
        <dsp:cNvPr id="0" name=""/>
        <dsp:cNvSpPr/>
      </dsp:nvSpPr>
      <dsp:spPr>
        <a:xfrm>
          <a:off x="0" y="24110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65A94-5D4B-4921-9FA9-AC16C55B579F}">
      <dsp:nvSpPr>
        <dsp:cNvPr id="0" name=""/>
        <dsp:cNvSpPr/>
      </dsp:nvSpPr>
      <dsp:spPr>
        <a:xfrm>
          <a:off x="360000" y="1894500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Avanzamento della spesa</a:t>
          </a:r>
        </a:p>
      </dsp:txBody>
      <dsp:txXfrm>
        <a:off x="410437" y="1944937"/>
        <a:ext cx="4939126" cy="93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A74D-A64C-4660-BA2D-1076327FC8C8}">
      <dsp:nvSpPr>
        <dsp:cNvPr id="0" name=""/>
        <dsp:cNvSpPr/>
      </dsp:nvSpPr>
      <dsp:spPr>
        <a:xfrm>
          <a:off x="0" y="8234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0EDA-371B-46A0-84F4-B112A853D787}">
      <dsp:nvSpPr>
        <dsp:cNvPr id="0" name=""/>
        <dsp:cNvSpPr/>
      </dsp:nvSpPr>
      <dsp:spPr>
        <a:xfrm>
          <a:off x="368143" y="317417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Avvisi pubblici</a:t>
          </a:r>
        </a:p>
      </dsp:txBody>
      <dsp:txXfrm>
        <a:off x="418580" y="367854"/>
        <a:ext cx="4939126" cy="932326"/>
      </dsp:txXfrm>
    </dsp:sp>
    <dsp:sp modelId="{221E182C-2663-4AC2-A379-52C515DC78EA}">
      <dsp:nvSpPr>
        <dsp:cNvPr id="0" name=""/>
        <dsp:cNvSpPr/>
      </dsp:nvSpPr>
      <dsp:spPr>
        <a:xfrm>
          <a:off x="0" y="24110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65A94-5D4B-4921-9FA9-AC16C55B579F}">
      <dsp:nvSpPr>
        <dsp:cNvPr id="0" name=""/>
        <dsp:cNvSpPr/>
      </dsp:nvSpPr>
      <dsp:spPr>
        <a:xfrm>
          <a:off x="360000" y="1894500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Avanzamento della spesa</a:t>
          </a:r>
        </a:p>
      </dsp:txBody>
      <dsp:txXfrm>
        <a:off x="410437" y="1944937"/>
        <a:ext cx="4939126" cy="93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A74D-A64C-4660-BA2D-1076327FC8C8}">
      <dsp:nvSpPr>
        <dsp:cNvPr id="0" name=""/>
        <dsp:cNvSpPr/>
      </dsp:nvSpPr>
      <dsp:spPr>
        <a:xfrm>
          <a:off x="0" y="8234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40EDA-371B-46A0-84F4-B112A853D787}">
      <dsp:nvSpPr>
        <dsp:cNvPr id="0" name=""/>
        <dsp:cNvSpPr/>
      </dsp:nvSpPr>
      <dsp:spPr>
        <a:xfrm>
          <a:off x="368143" y="317417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Avvisi pubblici</a:t>
          </a:r>
        </a:p>
      </dsp:txBody>
      <dsp:txXfrm>
        <a:off x="418580" y="367854"/>
        <a:ext cx="4939126" cy="932326"/>
      </dsp:txXfrm>
    </dsp:sp>
    <dsp:sp modelId="{221E182C-2663-4AC2-A379-52C515DC78EA}">
      <dsp:nvSpPr>
        <dsp:cNvPr id="0" name=""/>
        <dsp:cNvSpPr/>
      </dsp:nvSpPr>
      <dsp:spPr>
        <a:xfrm>
          <a:off x="0" y="2411099"/>
          <a:ext cx="7200000" cy="88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65A94-5D4B-4921-9FA9-AC16C55B579F}">
      <dsp:nvSpPr>
        <dsp:cNvPr id="0" name=""/>
        <dsp:cNvSpPr/>
      </dsp:nvSpPr>
      <dsp:spPr>
        <a:xfrm>
          <a:off x="360000" y="1894500"/>
          <a:ext cx="5040000" cy="103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/>
            <a:t>Avanzamento della spesa</a:t>
          </a:r>
        </a:p>
      </dsp:txBody>
      <dsp:txXfrm>
        <a:off x="410437" y="1944937"/>
        <a:ext cx="493912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7C11-D2A2-4CF5-86BA-4FF01D4C567D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1A8DC-E1F9-406E-8DB6-D68326A414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79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36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24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A8DC-E1F9-406E-8DB6-D68326A41479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2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1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4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0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69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02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2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96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5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442B1-6F1C-491F-88AE-DCF54E061689}" type="datetimeFigureOut">
              <a:rPr lang="it-IT" smtClean="0"/>
              <a:pPr/>
              <a:t>14/09/2018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94-5B49-4F9E-B4C0-F102D17F2E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8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28529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 descr="4-3PUGL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0337" y="3429000"/>
            <a:ext cx="83021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x-none" sz="3200" b="1" kern="0" dirty="0" smtClean="0">
                <a:solidFill>
                  <a:srgbClr val="0070C0"/>
                </a:solidFill>
              </a:rPr>
              <a:t>Comitato di Sorveglianza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x-none" sz="3200" b="1" kern="0" dirty="0" smtClean="0">
                <a:solidFill>
                  <a:srgbClr val="0070C0"/>
                </a:solidFill>
              </a:rPr>
              <a:t>PSR Puglia 2014 – 2020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x-none" sz="3200" b="1" kern="0" dirty="0" smtClean="0">
              <a:solidFill>
                <a:srgbClr val="0070C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x-none" sz="2800" b="1" i="1" kern="0" dirty="0" smtClean="0">
                <a:solidFill>
                  <a:srgbClr val="0070C0"/>
                </a:solidFill>
              </a:rPr>
              <a:t>6 giugno 2018</a:t>
            </a:r>
            <a:r>
              <a:rPr lang="it-IT" altLang="x-none" sz="2400" b="1" kern="0" dirty="0">
                <a:solidFill>
                  <a:srgbClr val="0070C0"/>
                </a:solidFill>
              </a:rPr>
              <a:t/>
            </a:r>
            <a:br>
              <a:rPr lang="it-IT" altLang="x-none" sz="2400" b="1" kern="0" dirty="0">
                <a:solidFill>
                  <a:srgbClr val="0070C0"/>
                </a:solidFill>
              </a:rPr>
            </a:br>
            <a:endParaRPr lang="it-IT" altLang="x-none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43130"/>
              </p:ext>
            </p:extLst>
          </p:nvPr>
        </p:nvGraphicFramePr>
        <p:xfrm>
          <a:off x="179513" y="980728"/>
          <a:ext cx="875961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7225"/>
                <a:gridCol w="1717356"/>
                <a:gridCol w="769789"/>
                <a:gridCol w="1592197"/>
                <a:gridCol w="766998"/>
                <a:gridCol w="11518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Misura Sottomisura 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Domande Pervenute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Importo richiesto (€)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aseline="0" dirty="0" smtClean="0"/>
                        <a:t>Fase  del procedimento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DdS</a:t>
                      </a:r>
                      <a:r>
                        <a:rPr lang="it-IT" sz="1000" dirty="0" smtClean="0"/>
                        <a:t> ricevibili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err="1" smtClean="0"/>
                        <a:t>DdS</a:t>
                      </a:r>
                      <a:r>
                        <a:rPr lang="it-IT" sz="1000" baseline="0" dirty="0" smtClean="0"/>
                        <a:t> Ammissibili all’istruttoria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N. </a:t>
                      </a:r>
                      <a:r>
                        <a:rPr lang="it-IT" sz="1000" baseline="0" dirty="0" err="1" smtClean="0"/>
                        <a:t>Conc</a:t>
                      </a:r>
                      <a:r>
                        <a:rPr lang="it-IT" sz="1000" baseline="0" dirty="0" smtClean="0"/>
                        <a:t>.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Importi Concessi (€)</a:t>
                      </a:r>
                      <a:endParaRPr lang="it-IT" sz="1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4.1.A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3.212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630.779.362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3.078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652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4.1.A (FEI)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Concessioni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1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7.250.000</a:t>
                      </a:r>
                      <a:endParaRPr lang="it-IT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4.1.A (Confidi)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Concessioni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1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1.180.000</a:t>
                      </a:r>
                      <a:endParaRPr lang="it-IT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4.1.C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Pubblicazione del bando prevista per Ottobre 2018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704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98.484.651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560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162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6.4 (Pacchetto)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56.074.581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402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162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6.4 (Confidi)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Concessioni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1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510.000,00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8.6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Pubblicazione del bando prevista</a:t>
                      </a:r>
                      <a:r>
                        <a:rPr lang="it-IT" sz="1000" baseline="0" dirty="0" smtClean="0"/>
                        <a:t> per Giugno 2018</a:t>
                      </a:r>
                      <a:endParaRPr lang="it-IT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219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2.507.244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164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138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16.2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Pubblicazione del bando prevista</a:t>
                      </a:r>
                      <a:r>
                        <a:rPr lang="it-IT" sz="1000" baseline="0" dirty="0" smtClean="0"/>
                        <a:t> per Giugno 2018</a:t>
                      </a:r>
                      <a:endParaRPr lang="it-IT" sz="1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124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19.816.274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Istruttoria di ricevibilità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93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6.776.366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93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1.3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Pubblicazione del bando prevista</a:t>
                      </a:r>
                      <a:r>
                        <a:rPr lang="it-IT" sz="1000" baseline="0" dirty="0" smtClean="0"/>
                        <a:t> per Giugno 2018</a:t>
                      </a:r>
                      <a:endParaRPr lang="it-IT" sz="1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>
                          <a:solidFill>
                            <a:schemeClr val="tx1"/>
                          </a:solidFill>
                        </a:rPr>
                        <a:t>4.1.B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4.508</a:t>
                      </a:r>
                      <a:endParaRPr lang="it-IT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574.214.817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4.477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1.086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4.1.B (Confidi)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Concessioni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1</a:t>
                      </a:r>
                      <a:endParaRPr lang="it-IT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620.000</a:t>
                      </a:r>
                      <a:endParaRPr lang="it-IT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5.202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/>
                        <a:t>236.570.000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5.157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1.288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51906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2 – Avvisi </a:t>
            </a:r>
            <a:r>
              <a:rPr lang="it-IT" sz="2400" b="1" dirty="0" smtClean="0">
                <a:solidFill>
                  <a:srgbClr val="0070C0"/>
                </a:solidFill>
              </a:rPr>
              <a:t>pubblici: avanzamento procedurale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23690" y="66307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2 – </a:t>
            </a:r>
            <a:r>
              <a:rPr lang="it-IT" sz="2400" b="1" dirty="0" smtClean="0">
                <a:solidFill>
                  <a:srgbClr val="0070C0"/>
                </a:solidFill>
              </a:rPr>
              <a:t>Sintesi della situazione finanziaria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39306"/>
              </p:ext>
            </p:extLst>
          </p:nvPr>
        </p:nvGraphicFramePr>
        <p:xfrm>
          <a:off x="223690" y="1412776"/>
          <a:ext cx="8715437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0397"/>
                <a:gridCol w="3685945"/>
                <a:gridCol w="2736304"/>
                <a:gridCol w="134279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Dotazione finanziaria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583.000.000,00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Importi impegnati nella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€ 40.670.000,00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Importi impegnati a bando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€ 422.684.117,00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latin typeface="+mn-lt"/>
                        </a:rPr>
                        <a:t>Importi da assegnare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Sottomisura 1.3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€ 7.000.000,00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Sottomisura 4.1.C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€ 32.000.000,00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Sottomisura 16.2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€ 22.650.000,00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Sottomisura 8.6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€ 3.750.000,00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 smtClean="0">
                          <a:latin typeface="+mn-lt"/>
                        </a:rPr>
                        <a:t>Dotazione residua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€ 54.245.883,00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8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47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79512" y="5546362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*Corrisponde al budget dei bandi emanati sommato agli importi derivanti dagli impegni in transizione. Per le misure PSR 2014-2020 con bandi non ancora emanati, l’importo impegnato si riferisce unicamente agli importi derivanti dagli impegni in transizione.</a:t>
            </a:r>
            <a:br>
              <a:rPr lang="it-IT" sz="1000" dirty="0"/>
            </a:br>
            <a:r>
              <a:rPr lang="it-IT" sz="1000" dirty="0"/>
              <a:t>** Corrisponde alla sommatoria di tutti i pagamenti effettuati per la/e Sottomisura/e, Operazione/i indicata/e.</a:t>
            </a:r>
            <a:endParaRPr lang="it-IT" sz="105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2 – Avanzamento della spesa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" y="1268760"/>
            <a:ext cx="87669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7384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2 – Avanzamento della spesa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99516"/>
              </p:ext>
            </p:extLst>
          </p:nvPr>
        </p:nvGraphicFramePr>
        <p:xfrm>
          <a:off x="223690" y="1427584"/>
          <a:ext cx="8715437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9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</a:t>
                      </a:r>
                      <a:r>
                        <a:rPr lang="it-IT" sz="2400" b="1" baseline="0" dirty="0">
                          <a:latin typeface="+mn-lt"/>
                        </a:rPr>
                        <a:t> importi erogati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€ 25.385.696,75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€ 25.385.696,75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</a:t>
                      </a:r>
                      <a:r>
                        <a:rPr lang="it-IT" sz="2400" b="1" baseline="0" dirty="0">
                          <a:latin typeface="+mn-lt"/>
                        </a:rPr>
                        <a:t> Nuova Programmazione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 importi impegnati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€ 40.670.000,00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</a:t>
                      </a:r>
                      <a:r>
                        <a:rPr lang="it-IT" sz="2400" b="1" baseline="0" dirty="0">
                          <a:latin typeface="+mn-lt"/>
                        </a:rPr>
                        <a:t> da erogare per 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€ 15.284.303,25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95140" y="249289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Priorità e relative Focus Area</a:t>
            </a:r>
            <a:endParaRPr lang="it-IT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59532" y="801853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PRIORITÀ </a:t>
            </a:r>
            <a:r>
              <a:rPr lang="it-IT" sz="3600" b="1" dirty="0" smtClean="0">
                <a:solidFill>
                  <a:srgbClr val="0070C0"/>
                </a:solidFill>
              </a:rPr>
              <a:t>3 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Promuovere l’organizzazione della filiera agroalimentare e la gestione dei rischi</a:t>
            </a:r>
            <a:endParaRPr lang="it-IT" sz="36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944891355"/>
              </p:ext>
            </p:extLst>
          </p:nvPr>
        </p:nvGraphicFramePr>
        <p:xfrm>
          <a:off x="972000" y="2133256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32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82889"/>
              </p:ext>
            </p:extLst>
          </p:nvPr>
        </p:nvGraphicFramePr>
        <p:xfrm>
          <a:off x="223689" y="1196752"/>
          <a:ext cx="859678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0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4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44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0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323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Misura Sottomisura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Dotazione finanziaria 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Importo impegnato</a:t>
                      </a:r>
                      <a:r>
                        <a:rPr lang="it-IT" sz="1400" baseline="0" dirty="0"/>
                        <a:t> in transizione (€)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Importi a Bando</a:t>
                      </a:r>
                    </a:p>
                    <a:p>
                      <a:pPr algn="ctr"/>
                      <a:r>
                        <a:rPr lang="it-IT" sz="1400" dirty="0"/>
                        <a:t>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Dotazione residua</a:t>
                      </a:r>
                      <a:r>
                        <a:rPr lang="it-IT" sz="1400" baseline="0" dirty="0"/>
                        <a:t>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13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10.772.352,07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70.000,00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10.702.352,07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1.077.234,71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1.077.234,71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130.000,00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9.779.105,00*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3.090.895,00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3.2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5.000.000,00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715.000,00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2.283.364,15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1.635,85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500.000,00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1.500.000,00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4.2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90.000.000,00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38.500.000,00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51.500.000,00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100" dirty="0" smtClean="0">
                          <a:solidFill>
                            <a:schemeClr val="tx1"/>
                          </a:solidFill>
                          <a:effectLst/>
                        </a:rPr>
                        <a:t>- 3.440.000,00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4.2 (FEI)</a:t>
                      </a:r>
                      <a:endParaRPr lang="it-IT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2.750.000,00</a:t>
                      </a:r>
                      <a:endParaRPr lang="it-IT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4.2 (Confidi)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690.000,00</a:t>
                      </a:r>
                      <a:endParaRPr lang="it-IT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16.3.1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2.500.000,00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Da</a:t>
                      </a:r>
                      <a:r>
                        <a:rPr lang="it-IT" sz="1200" baseline="0" dirty="0"/>
                        <a:t> attivare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2.500.000,00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16.3.2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2.500.000,00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1.500.000,00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5.000.000,00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5.000.000,00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5.1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5.000.000,00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5.000.000,00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10.000.000,00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0,00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620688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</a:t>
            </a:r>
            <a:r>
              <a:rPr lang="it-IT" sz="2800" b="1" dirty="0">
                <a:solidFill>
                  <a:srgbClr val="00B050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3 – Avvisi pubblici: bandi attivati e risorse assegnate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3690" y="6407750"/>
            <a:ext cx="8715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*</a:t>
            </a:r>
            <a:r>
              <a:rPr lang="it-IT" sz="1100" b="1" dirty="0" smtClean="0">
                <a:solidFill>
                  <a:srgbClr val="FF0000"/>
                </a:solidFill>
              </a:rPr>
              <a:t> </a:t>
            </a:r>
            <a:r>
              <a:rPr lang="it-IT" sz="1050" dirty="0" smtClean="0"/>
              <a:t>Trattasi di importi richiesti fino al 1288° beneficiario in graduatoria ovvero l’ultimo ammesso all’istruttoria T-A (</a:t>
            </a:r>
            <a:r>
              <a:rPr lang="it-IT" sz="1050" dirty="0" err="1" smtClean="0"/>
              <a:t>DAdG</a:t>
            </a:r>
            <a:r>
              <a:rPr lang="it-IT" sz="1050" dirty="0" smtClean="0"/>
              <a:t> n.85 del 30/03/2018)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42199"/>
              </p:ext>
            </p:extLst>
          </p:nvPr>
        </p:nvGraphicFramePr>
        <p:xfrm>
          <a:off x="103837" y="969539"/>
          <a:ext cx="8932660" cy="527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114"/>
                <a:gridCol w="1710681"/>
                <a:gridCol w="784062"/>
                <a:gridCol w="1187252"/>
                <a:gridCol w="917269"/>
                <a:gridCol w="1187252"/>
              </a:tblGrid>
              <a:tr h="649138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Misura Sottomisura 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Domande Pervenute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Importo richiesto (€)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aseline="0" dirty="0" smtClean="0"/>
                        <a:t>Fase  del procedimento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DdS</a:t>
                      </a:r>
                      <a:r>
                        <a:rPr lang="it-IT" sz="1000" dirty="0" smtClean="0"/>
                        <a:t> ricevibili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err="1" smtClean="0"/>
                        <a:t>DdS</a:t>
                      </a:r>
                      <a:r>
                        <a:rPr lang="it-IT" sz="1000" baseline="0" dirty="0" smtClean="0"/>
                        <a:t> Ammissibili all’istruttoria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N. Concessioni</a:t>
                      </a:r>
                      <a:endParaRPr lang="it-IT" sz="1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aseline="0" dirty="0" smtClean="0"/>
                        <a:t>Importi Concessi (€)</a:t>
                      </a:r>
                      <a:endParaRPr lang="it-IT" sz="10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15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2.1</a:t>
                      </a:r>
                      <a:endParaRPr lang="it-IT" sz="10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Pubblicazione del bando a seguito della modifica</a:t>
                      </a:r>
                      <a:r>
                        <a:rPr lang="it-IT" sz="1000" baseline="0" dirty="0" smtClean="0"/>
                        <a:t> del PSR</a:t>
                      </a:r>
                      <a:endParaRPr lang="it-IT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3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Pubblicazione del bando a seguito della modifica</a:t>
                      </a:r>
                      <a:r>
                        <a:rPr lang="it-IT" sz="1000" baseline="0" dirty="0" smtClean="0"/>
                        <a:t> del PSR</a:t>
                      </a:r>
                      <a:endParaRPr lang="it-IT" sz="1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57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3.1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4.245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34.523.453,00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</a:t>
                      </a:r>
                      <a:r>
                        <a:rPr lang="it-IT" sz="1000" baseline="0" dirty="0" smtClean="0"/>
                        <a:t> ammissibilità</a:t>
                      </a: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4.233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1.081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3.2</a:t>
                      </a:r>
                      <a:r>
                        <a:rPr lang="it-IT" sz="1000" baseline="0" dirty="0" smtClean="0"/>
                        <a:t> (Bando 2016)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2.283.364,15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Concessioni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36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35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32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2.178.079,25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3.2</a:t>
                      </a:r>
                      <a:r>
                        <a:rPr lang="it-IT" sz="1000" baseline="0" dirty="0" smtClean="0"/>
                        <a:t> (Bando 2017)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930.764,00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Concessioni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694.797,82</a:t>
                      </a:r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40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3.2</a:t>
                      </a:r>
                      <a:r>
                        <a:rPr lang="it-IT" sz="1000" baseline="0" dirty="0" smtClean="0"/>
                        <a:t> (Bando 2018)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1.763.641,43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Istruttoria di ammissibilità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4.2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432.125.800,27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Istruttoria di ricevibilità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65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4.2 (FEI)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Concessioni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2.750.000,00</a:t>
                      </a:r>
                      <a:endParaRPr lang="it-IT" sz="1000" dirty="0"/>
                    </a:p>
                  </a:txBody>
                  <a:tcPr anchor="ctr"/>
                </a:tc>
              </a:tr>
              <a:tr h="280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4.2 (Confidi)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Concessioni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690.000,00</a:t>
                      </a:r>
                      <a:endParaRPr lang="it-IT" sz="1000" dirty="0"/>
                    </a:p>
                  </a:txBody>
                  <a:tcPr anchor="ctr"/>
                </a:tc>
              </a:tr>
              <a:tr h="27518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9.1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25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10.557.956,68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23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57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16.3.1</a:t>
                      </a:r>
                      <a:endParaRPr lang="it-IT" sz="10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16.3.2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5.233.855,21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47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15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570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smtClean="0">
                          <a:solidFill>
                            <a:schemeClr val="tx1"/>
                          </a:solidFill>
                        </a:rPr>
                        <a:t>16.4</a:t>
                      </a:r>
                      <a:endParaRPr lang="it-IT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Pubblicazione del bando a seguito della modifica</a:t>
                      </a:r>
                      <a:r>
                        <a:rPr lang="it-IT" sz="1000" baseline="0" dirty="0" smtClean="0"/>
                        <a:t> del PSR</a:t>
                      </a:r>
                      <a:endParaRPr lang="it-IT" sz="10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37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5.1.A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150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2.345.511,30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Istruttoria di ammissibilità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144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/>
                        <a:t>144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37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5.2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Bando in corso</a:t>
                      </a:r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51906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3 </a:t>
            </a:r>
            <a:r>
              <a:rPr lang="it-IT" sz="2400" b="1" dirty="0">
                <a:solidFill>
                  <a:srgbClr val="0070C0"/>
                </a:solidFill>
              </a:rPr>
              <a:t>– Avvisi pubblici: avanzamento procedurale</a:t>
            </a:r>
          </a:p>
        </p:txBody>
      </p:sp>
    </p:spTree>
    <p:extLst>
      <p:ext uri="{BB962C8B-B14F-4D97-AF65-F5344CB8AC3E}">
        <p14:creationId xmlns:p14="http://schemas.microsoft.com/office/powerpoint/2010/main" val="42234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-27384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3690" y="66307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3 – Avanzamento procedurale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71797"/>
              </p:ext>
            </p:extLst>
          </p:nvPr>
        </p:nvGraphicFramePr>
        <p:xfrm>
          <a:off x="214282" y="1600200"/>
          <a:ext cx="8715437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6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1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finanziaria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€ 154.849.586,78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nella transizione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€ 39.415.000,00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a bando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90.502.469,15  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Importi da assegnare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Misura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€ 11.779.586,78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16.3.1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€ 2.500.000,00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€ 5.000.000,00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residua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5.652.530,85 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4862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7076" y="5589130"/>
            <a:ext cx="8775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*Corrisponde al budget dei bandi emanati sommato agli importi derivanti dagli impegni in transizione. Per le misure PSR 2014-2020 con bandi non ancora emanati, l’importo impegnato si riferisce unicamente agli importi derivanti dagli impegni in transizione.</a:t>
            </a:r>
            <a:br>
              <a:rPr lang="it-IT" sz="1000" dirty="0"/>
            </a:br>
            <a:r>
              <a:rPr lang="it-IT" sz="1000" dirty="0"/>
              <a:t>** Corrisponde alla sommatoria di tutti i pagamenti effettuati per la/e Sottomisura/e, Operazione/i indicata/e.</a:t>
            </a:r>
            <a:endParaRPr lang="it-IT" sz="105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4380" y="72463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3 – Avanzamento della spesa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340504"/>
            <a:ext cx="9000000" cy="417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47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3 – Avanzamento della spesa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32652"/>
              </p:ext>
            </p:extLst>
          </p:nvPr>
        </p:nvGraphicFramePr>
        <p:xfrm>
          <a:off x="223690" y="1427584"/>
          <a:ext cx="8715437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8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</a:t>
                      </a:r>
                      <a:r>
                        <a:rPr lang="it-IT" sz="2400" b="1" baseline="0" dirty="0">
                          <a:latin typeface="+mn-lt"/>
                        </a:rPr>
                        <a:t> importi erogati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27.646.217,09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€ 25.289.234,71 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</a:t>
                      </a:r>
                      <a:r>
                        <a:rPr lang="it-IT" sz="2400" b="1" baseline="0" dirty="0">
                          <a:latin typeface="+mn-lt"/>
                        </a:rPr>
                        <a:t> Nuova Programmazione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2.356.982,38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 importi impegnati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€ 39.415.000,00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</a:t>
                      </a:r>
                      <a:r>
                        <a:rPr lang="it-IT" sz="2400" b="1" baseline="0" dirty="0">
                          <a:latin typeface="+mn-lt"/>
                        </a:rPr>
                        <a:t> da erogare per 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14.125.765,29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285293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 descr="4-3PUGL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" y="-11147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0337" y="3915053"/>
            <a:ext cx="8302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x-none" sz="3200" b="1" kern="0" dirty="0" smtClean="0">
                <a:solidFill>
                  <a:srgbClr val="0070C0"/>
                </a:solidFill>
              </a:rPr>
              <a:t>STATO </a:t>
            </a:r>
            <a:r>
              <a:rPr lang="it-IT" altLang="x-none" sz="3200" b="1" kern="0" dirty="0">
                <a:solidFill>
                  <a:srgbClr val="0070C0"/>
                </a:solidFill>
              </a:rPr>
              <a:t>DI AVANZAMENTO DEL PROGRAMMA</a:t>
            </a:r>
            <a:r>
              <a:rPr lang="it-IT" altLang="x-none" sz="2400" b="1" kern="0" dirty="0">
                <a:solidFill>
                  <a:srgbClr val="0070C0"/>
                </a:solidFill>
              </a:rPr>
              <a:t/>
            </a:r>
            <a:br>
              <a:rPr lang="it-IT" altLang="x-none" sz="2400" b="1" kern="0" dirty="0">
                <a:solidFill>
                  <a:srgbClr val="0070C0"/>
                </a:solidFill>
              </a:rPr>
            </a:br>
            <a:endParaRPr lang="it-IT" altLang="x-none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95140" y="249289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Priorità e relative Focus Area</a:t>
            </a:r>
            <a:endParaRPr lang="it-IT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" y="-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23690" y="90872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PRIORITÀ 4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Preservare, ripristinare e valorizzare gli ecosistemi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577189135"/>
              </p:ext>
            </p:extLst>
          </p:nvPr>
        </p:nvGraphicFramePr>
        <p:xfrm>
          <a:off x="972000" y="1988840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17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49385"/>
              </p:ext>
            </p:extLst>
          </p:nvPr>
        </p:nvGraphicFramePr>
        <p:xfrm>
          <a:off x="286286" y="1196752"/>
          <a:ext cx="8462178" cy="485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47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1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47570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Misura     </a:t>
                      </a:r>
                      <a:r>
                        <a:rPr lang="it-IT" sz="1300" baseline="0" dirty="0" smtClean="0"/>
                        <a:t> </a:t>
                      </a:r>
                      <a:r>
                        <a:rPr lang="it-IT" sz="1300" dirty="0" smtClean="0"/>
                        <a:t> </a:t>
                      </a:r>
                      <a:r>
                        <a:rPr lang="it-IT" sz="1300" dirty="0"/>
                        <a:t>Sottomisura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Dotazione finanziaria 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Importo impegnato in transizione 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Importi a </a:t>
                      </a:r>
                      <a:r>
                        <a:rPr lang="it-IT" sz="1300" dirty="0" smtClean="0"/>
                        <a:t>Bando 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/>
                        <a:t>Importi concessi  **</a:t>
                      </a:r>
                      <a:endParaRPr lang="it-IT" sz="1300" dirty="0"/>
                    </a:p>
                    <a:p>
                      <a:pPr algn="ctr"/>
                      <a:r>
                        <a:rPr lang="it-IT" sz="1300" dirty="0"/>
                        <a:t>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Dotazione residua</a:t>
                      </a:r>
                      <a:r>
                        <a:rPr lang="it-IT" sz="1200" dirty="0"/>
                        <a:t> 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(Eccedenze </a:t>
                      </a:r>
                      <a:r>
                        <a:rPr lang="it-IT" sz="1100" baseline="0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t-IT" sz="1100" baseline="0" dirty="0" smtClean="0">
                          <a:solidFill>
                            <a:srgbClr val="FF0000"/>
                          </a:solidFill>
                        </a:rPr>
                        <a:t>Splafonamenti)</a:t>
                      </a:r>
                      <a:endParaRPr lang="it-IT" sz="1100" dirty="0" smtClean="0"/>
                    </a:p>
                    <a:p>
                      <a:pPr algn="ctr"/>
                      <a:r>
                        <a:rPr lang="it-IT" sz="1300" dirty="0" smtClean="0"/>
                        <a:t>(</a:t>
                      </a:r>
                      <a:r>
                        <a:rPr lang="it-IT" sz="1300" dirty="0"/>
                        <a:t>€</a:t>
                      </a:r>
                      <a:r>
                        <a:rPr lang="it-IT" sz="1300" dirty="0" smtClean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816">
                <a:tc rowSpan="6"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4</a:t>
                      </a:r>
                      <a:r>
                        <a:rPr lang="it-IT" sz="1300" baseline="0" dirty="0" smtClean="0"/>
                        <a:t> </a:t>
                      </a:r>
                      <a:r>
                        <a:rPr lang="it-IT" sz="1300" dirty="0" smtClean="0"/>
                        <a:t>a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75.000.000,00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4.700.000,00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Da attivare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70.300.000,00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40.000.000,00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13.000.000,00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13.388.430,00 *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13.611.570,00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10.1.4/5/6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16.000.000,00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2.200.000,00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5.000.000,00 **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8.800.000,00</a:t>
                      </a:r>
                      <a:endParaRPr lang="it-IT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20.000.000,00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5.000.000,00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Da attivare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15.000.000,00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249.743,80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/>
                        <a:t>249.743,80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Solo Transizione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10.000,00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Solo Transizione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816">
                <a:tc rowSpan="4"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4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10.1.1 </a:t>
                      </a:r>
                      <a:r>
                        <a:rPr lang="it-IT" sz="1200" b="0" dirty="0"/>
                        <a:t>(BANDO</a:t>
                      </a:r>
                      <a:r>
                        <a:rPr lang="it-IT" sz="1200" b="0" baseline="0" dirty="0"/>
                        <a:t> 2016)</a:t>
                      </a:r>
                      <a:endParaRPr lang="it-IT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167.000.000,00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29.500.000,00 **</a:t>
                      </a:r>
                      <a:endParaRPr lang="it-IT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117.500.000,00</a:t>
                      </a:r>
                      <a:endParaRPr lang="it-IT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/>
                        <a:t>10.1.1 </a:t>
                      </a:r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(BANDO 2017)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20.000.000,00 *</a:t>
                      </a:r>
                      <a:endParaRPr lang="it-IT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30.000.000,00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41.740.000,00 **</a:t>
                      </a:r>
                      <a:r>
                        <a:rPr lang="it-IT" sz="1300" baseline="0" dirty="0" smtClean="0"/>
                        <a:t> 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- 11.740.000,00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178.000.000,00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10.152.893,00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206.870.000,00 **</a:t>
                      </a:r>
                      <a:r>
                        <a:rPr lang="it-IT" sz="1300" baseline="0" dirty="0" smtClean="0"/>
                        <a:t> 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it-IT" sz="13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39.022.893,00</a:t>
                      </a:r>
                      <a:endParaRPr lang="it-IT" sz="13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816">
                <a:tc rowSpan="3"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4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/>
                        <a:t>10.1.2 </a:t>
                      </a:r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(BANDO 2016)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10.000.000,00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15.000.000,00 ** </a:t>
                      </a:r>
                      <a:endParaRPr lang="it-IT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3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it-IT" sz="13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55.000.000,00</a:t>
                      </a:r>
                      <a:endParaRPr lang="it-IT" sz="13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/>
                        <a:t>10.1.2 </a:t>
                      </a:r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(BANDO 2017)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50.000.000,00 * </a:t>
                      </a:r>
                      <a:endParaRPr lang="it-IT" sz="13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816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/>
                        <a:t>10.1.3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20.000.000,00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dirty="0" smtClean="0"/>
                        <a:t>38.000.000,00 **</a:t>
                      </a:r>
                      <a:endParaRPr lang="it-IT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3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- 18.000.000,00</a:t>
                      </a:r>
                      <a:endParaRPr lang="it-IT" sz="13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4282" y="72463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4 – Avvisi pubblici: bandi attivati e risorse assegnate</a:t>
            </a:r>
          </a:p>
        </p:txBody>
      </p:sp>
    </p:spTree>
    <p:extLst>
      <p:ext uri="{BB962C8B-B14F-4D97-AF65-F5344CB8AC3E}">
        <p14:creationId xmlns:p14="http://schemas.microsoft.com/office/powerpoint/2010/main" val="521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370"/>
              </p:ext>
            </p:extLst>
          </p:nvPr>
        </p:nvGraphicFramePr>
        <p:xfrm>
          <a:off x="368940" y="1210464"/>
          <a:ext cx="8451533" cy="498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8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0690"/>
                <a:gridCol w="1502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45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0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090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Misura 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Sottomisura </a:t>
                      </a:r>
                      <a:r>
                        <a:rPr lang="it-IT" sz="1200" dirty="0"/>
                        <a:t>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Importi a Bando 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Importi concessi **</a:t>
                      </a:r>
                    </a:p>
                    <a:p>
                      <a:pPr algn="ctr"/>
                      <a:r>
                        <a:rPr lang="it-IT" sz="1200" dirty="0" smtClean="0"/>
                        <a:t>(€)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Data attivazione </a:t>
                      </a:r>
                      <a:r>
                        <a:rPr lang="it-IT" sz="1200" baseline="0" dirty="0"/>
                        <a:t>Bando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/>
                        <a:t>Data chiusura bando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/>
                        <a:t>Domande pervenute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/>
                        <a:t>Domande </a:t>
                      </a:r>
                      <a:r>
                        <a:rPr lang="it-IT" sz="1200" baseline="0" dirty="0" smtClean="0"/>
                        <a:t>ammesse*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 Domande ammissibili all’istruttoria**</a:t>
                      </a:r>
                      <a:endParaRPr lang="it-IT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4.4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Pubblicazione del bando prevista per Luglio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2018</a:t>
                      </a:r>
                      <a:endParaRPr lang="it-IT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13.388.430* 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27/11/2017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26/03/2018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537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Da definire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79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10.1.4/5/6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5.000.000**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06/04/2017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15/05/2017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 725 (10.1.4)</a:t>
                      </a:r>
                    </a:p>
                    <a:p>
                      <a:pPr algn="r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 (10.1.5)</a:t>
                      </a:r>
                      <a:b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(10.1.6)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714*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(10.1.4)</a:t>
                      </a:r>
                    </a:p>
                    <a:p>
                      <a:pPr marL="0" algn="r" defTabSz="914400" rtl="0" eaLnBrk="1" latinLnBrk="0" hangingPunct="1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199*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(10.1.5)</a:t>
                      </a:r>
                      <a:b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62* 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(10.1.6)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10.2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Pubblicazione del bando prevista per Luglio 2018</a:t>
                      </a:r>
                      <a:endParaRPr lang="it-IT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12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Solo Transizione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13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Solo Transizione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10.1.1 </a:t>
                      </a:r>
                      <a:r>
                        <a:rPr lang="it-IT" sz="1100" b="0" dirty="0"/>
                        <a:t>(BANDO</a:t>
                      </a:r>
                      <a:r>
                        <a:rPr lang="it-IT" sz="1100" b="0" baseline="0" dirty="0"/>
                        <a:t> 2016)</a:t>
                      </a:r>
                      <a:endParaRPr lang="it-IT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29.500.000**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14/04/2016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15/06/2016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1.079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1.079*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10.1.1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(BANDO 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20.000.000*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03/04/2017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15/05/2017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716**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41.740.000**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07/04/2016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15/06/2016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4.504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2.460*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206.870.000**</a:t>
                      </a:r>
                      <a:r>
                        <a:rPr lang="it-IT" sz="1200" baseline="0" dirty="0" smtClean="0"/>
                        <a:t> 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07/04/2016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15/06/2016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4.598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4.598*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10.1.2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(BANDO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15.000.000**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14/04/2016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15/06/2016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4.356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102*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dirty="0"/>
                        <a:t>10.1.2 </a:t>
                      </a:r>
                      <a:r>
                        <a:rPr lang="it-IT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(BANDO 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50.000.000* 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03/04/2017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15/05/2017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3.391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2.480**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10.1.3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38.000.000**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14/04/2016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/>
                        <a:t>15/06/2016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740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740*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96959" y="72463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4 – Avvisi pubblici: avanzamento procedurale</a:t>
            </a:r>
          </a:p>
        </p:txBody>
      </p:sp>
    </p:spTree>
    <p:extLst>
      <p:ext uri="{BB962C8B-B14F-4D97-AF65-F5344CB8AC3E}">
        <p14:creationId xmlns:p14="http://schemas.microsoft.com/office/powerpoint/2010/main" val="32779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3690" y="735087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4 – Avanzamento procedurale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21452"/>
              </p:ext>
            </p:extLst>
          </p:nvPr>
        </p:nvGraphicFramePr>
        <p:xfrm>
          <a:off x="214282" y="1575048"/>
          <a:ext cx="8715437" cy="3294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0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0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finanziaria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€ 556.259.743,80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nella transizione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€ 35.312.636,80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a </a:t>
                      </a:r>
                      <a:r>
                        <a:rPr lang="it-IT" sz="2400" b="1" dirty="0" smtClean="0">
                          <a:latin typeface="+mn-lt"/>
                        </a:rPr>
                        <a:t>bando o concessi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</a:t>
                      </a:r>
                      <a:r>
                        <a:rPr lang="it-IT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.498.430,00 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2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Importi da assegnare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10.2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€ 15.000.000,00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€ </a:t>
                      </a:r>
                      <a:r>
                        <a:rPr lang="it-IT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70.300.000,00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residua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it-IT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€ 16.148.677,00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78579"/>
              </p:ext>
            </p:extLst>
          </p:nvPr>
        </p:nvGraphicFramePr>
        <p:xfrm>
          <a:off x="323528" y="4908678"/>
          <a:ext cx="8470348" cy="68056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8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58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5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17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98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77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4730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10.1.1/2/3/4/5/6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7365" marR="7365" marT="736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6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Impegnato</a:t>
                      </a:r>
                      <a:r>
                        <a:rPr lang="it-IT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</a:t>
                      </a:r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26.388.430,00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159.700.000,00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€ 5.000.000,00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41.740.000,00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217.022.893,00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€ 249.743,80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62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Importo erogato**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€ 3.185.343,26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€ 6.905.983,58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€ 14.865.878,56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€ 3.802.327,97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€ 19.402.386,38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€ 62.955.528,29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€ 193.724,91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€ 8.552,75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3258" y="5611306"/>
            <a:ext cx="8783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*Corrisponde al budget </a:t>
            </a:r>
            <a:r>
              <a:rPr lang="it-IT" sz="1000" dirty="0" smtClean="0"/>
              <a:t>dell’importo a bando (o importi concessi) sommato </a:t>
            </a:r>
            <a:r>
              <a:rPr lang="it-IT" sz="1000" dirty="0"/>
              <a:t>agli importi derivanti dagli impegni in transizione. </a:t>
            </a:r>
            <a:r>
              <a:rPr lang="it-IT" sz="1000" dirty="0" smtClean="0"/>
              <a:t> Per </a:t>
            </a:r>
            <a:r>
              <a:rPr lang="it-IT" sz="1000" dirty="0"/>
              <a:t>le misure PSR </a:t>
            </a:r>
            <a:r>
              <a:rPr lang="it-IT" sz="1000" dirty="0" smtClean="0"/>
              <a:t>2014-2020 con </a:t>
            </a:r>
            <a:r>
              <a:rPr lang="it-IT" sz="1000" dirty="0"/>
              <a:t>bandi non ancora emanati, l’importo impegnato si riferisce unicamente agli importi derivanti dagli impegni in transizione.</a:t>
            </a:r>
            <a:br>
              <a:rPr lang="it-IT" sz="1000" dirty="0"/>
            </a:br>
            <a:r>
              <a:rPr lang="it-IT" sz="1000" dirty="0"/>
              <a:t>** Corrisponde alla sommatoria di tutti i pagamenti effettuati per la/e Sottomisura/e, Operazione/i indicata/e.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4380" y="72463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4 – Avanzamento della spesa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20892"/>
              </p:ext>
            </p:extLst>
          </p:nvPr>
        </p:nvGraphicFramePr>
        <p:xfrm>
          <a:off x="179512" y="1193691"/>
          <a:ext cx="8856984" cy="371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13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47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4 – Avanzamento della spesa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7836"/>
              </p:ext>
            </p:extLst>
          </p:nvPr>
        </p:nvGraphicFramePr>
        <p:xfrm>
          <a:off x="223690" y="1427584"/>
          <a:ext cx="8715437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6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0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84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</a:t>
                      </a:r>
                      <a:r>
                        <a:rPr lang="it-IT" sz="2400" b="1" baseline="0" dirty="0">
                          <a:latin typeface="+mn-lt"/>
                        </a:rPr>
                        <a:t> importi erogati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€ 111.319.725,70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€ 24.844.743,25 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</a:t>
                      </a:r>
                      <a:r>
                        <a:rPr lang="it-IT" sz="2400" b="1" baseline="0" dirty="0">
                          <a:latin typeface="+mn-lt"/>
                        </a:rPr>
                        <a:t> Nuova Programmazione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€ 86.474.982,45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 importi impegnati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€ 35.312.636,80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</a:t>
                      </a:r>
                      <a:r>
                        <a:rPr lang="it-IT" sz="2400" b="1" baseline="0" dirty="0">
                          <a:latin typeface="+mn-lt"/>
                        </a:rPr>
                        <a:t> da erogare per 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10.467.893,55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27384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4380" y="72463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4 </a:t>
            </a:r>
            <a:r>
              <a:rPr lang="it-IT" sz="2400" b="1" dirty="0">
                <a:solidFill>
                  <a:srgbClr val="0070C0"/>
                </a:solidFill>
              </a:rPr>
              <a:t>– </a:t>
            </a:r>
            <a:r>
              <a:rPr lang="it-IT" sz="2400" b="1" dirty="0" smtClean="0">
                <a:solidFill>
                  <a:srgbClr val="0070C0"/>
                </a:solidFill>
              </a:rPr>
              <a:t>Avanzamento della spesa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13784"/>
              </p:ext>
            </p:extLst>
          </p:nvPr>
        </p:nvGraphicFramePr>
        <p:xfrm>
          <a:off x="22976" y="1186299"/>
          <a:ext cx="5053080" cy="253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737889"/>
              </p:ext>
            </p:extLst>
          </p:nvPr>
        </p:nvGraphicFramePr>
        <p:xfrm>
          <a:off x="3422936" y="3212976"/>
          <a:ext cx="5516880" cy="289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55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27384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4380" y="735087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4 </a:t>
            </a:r>
            <a:r>
              <a:rPr lang="it-IT" sz="2400" b="1" dirty="0">
                <a:solidFill>
                  <a:srgbClr val="0070C0"/>
                </a:solidFill>
              </a:rPr>
              <a:t>– </a:t>
            </a:r>
            <a:r>
              <a:rPr lang="it-IT" sz="2400" b="1" dirty="0" smtClean="0">
                <a:solidFill>
                  <a:srgbClr val="0070C0"/>
                </a:solidFill>
              </a:rPr>
              <a:t>Avanzamento della spesa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29887"/>
              </p:ext>
            </p:extLst>
          </p:nvPr>
        </p:nvGraphicFramePr>
        <p:xfrm>
          <a:off x="323528" y="1340767"/>
          <a:ext cx="8352928" cy="417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222"/>
                <a:gridCol w="2233660"/>
                <a:gridCol w="1712473"/>
                <a:gridCol w="2382573"/>
              </a:tblGrid>
              <a:tr h="715447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OPERAZIONE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CAMPAGNA 2016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73546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Stima</a:t>
                      </a:r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importo richiesto    (€)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Importo erogato   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Avanzamento</a:t>
                      </a:r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pagamenti    (%)</a:t>
                      </a:r>
                      <a:endParaRPr lang="it-IT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10.1.1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effectLst/>
                          <a:latin typeface="Calibri"/>
                        </a:rPr>
                        <a:t>€ 5.763.167,00</a:t>
                      </a:r>
                      <a:endParaRPr lang="it-IT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€ 3.029.266,00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52,56%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10.1.2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€ 3.000.000,00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10.1.3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€ 7.240.569,00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€ 6.649.070,00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91,83%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TOT. 10.1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</a:t>
                      </a:r>
                      <a:r>
                        <a:rPr lang="it-IT" sz="1200" b="1" u="none" dirty="0" smtClean="0">
                          <a:effectLst/>
                        </a:rPr>
                        <a:t>€ 16.003.736,00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€ 9.678.336,00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60,48%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 smtClean="0">
                          <a:effectLst/>
                        </a:rPr>
                        <a:t>11.1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u="none" dirty="0" smtClean="0">
                          <a:effectLst/>
                        </a:rPr>
                        <a:t> € 13.890.463,00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€ 12.310.734,00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88,63%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 smtClean="0">
                          <a:effectLst/>
                        </a:rPr>
                        <a:t>11.2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u="none" dirty="0" smtClean="0">
                          <a:effectLst/>
                        </a:rPr>
                        <a:t> € 38.599.784,00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€ 35.265.365,00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91,36%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TOT.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 smtClean="0">
                          <a:effectLst/>
                        </a:rPr>
                        <a:t> € 52.490.247,00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€ 47.576.099,00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90,64%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27384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4380" y="735087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4 </a:t>
            </a:r>
            <a:r>
              <a:rPr lang="it-IT" sz="2400" b="1" dirty="0">
                <a:solidFill>
                  <a:srgbClr val="0070C0"/>
                </a:solidFill>
              </a:rPr>
              <a:t>– </a:t>
            </a:r>
            <a:r>
              <a:rPr lang="it-IT" sz="2400" b="1" dirty="0" smtClean="0">
                <a:solidFill>
                  <a:srgbClr val="0070C0"/>
                </a:solidFill>
              </a:rPr>
              <a:t>Avanzamento della spesa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31350"/>
              </p:ext>
            </p:extLst>
          </p:nvPr>
        </p:nvGraphicFramePr>
        <p:xfrm>
          <a:off x="323528" y="1196753"/>
          <a:ext cx="8352928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222"/>
                <a:gridCol w="2233660"/>
                <a:gridCol w="1712473"/>
                <a:gridCol w="2382573"/>
              </a:tblGrid>
              <a:tr h="561466"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OPERAZIONE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CAMPAGNA 2017</a:t>
                      </a:r>
                      <a:endParaRPr lang="it-IT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7717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Stima</a:t>
                      </a:r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importo richiesto    (€)</a:t>
                      </a:r>
                      <a:endParaRPr lang="it-IT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Importo erogato   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Avanzamento</a:t>
                      </a:r>
                      <a:r>
                        <a:rPr lang="it-IT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pagamenti    (%)</a:t>
                      </a:r>
                      <a:endParaRPr lang="it-IT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10.1.1 (Conferme</a:t>
                      </a:r>
                      <a:r>
                        <a:rPr lang="it-IT" sz="1200" b="1" baseline="0" dirty="0" smtClean="0"/>
                        <a:t> 2016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effectLst/>
                          <a:latin typeface="+mn-lt"/>
                        </a:rPr>
                        <a:t> € 6.474.000,00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10.1.1</a:t>
                      </a:r>
                      <a:r>
                        <a:rPr lang="it-IT" sz="1200" b="1" baseline="0" dirty="0" smtClean="0"/>
                        <a:t> (Bando 2017)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effectLst/>
                          <a:latin typeface="+mn-lt"/>
                        </a:rPr>
                        <a:t> € 3.200.000,00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10.1.2 (Conferme</a:t>
                      </a:r>
                      <a:r>
                        <a:rPr lang="it-IT" sz="1200" b="1" baseline="0" dirty="0" smtClean="0"/>
                        <a:t> 2016</a:t>
                      </a:r>
                      <a:r>
                        <a:rPr lang="it-IT" sz="1200" b="1" dirty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€ 2.000.000,00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10.1.2</a:t>
                      </a:r>
                      <a:r>
                        <a:rPr lang="it-IT" sz="1200" b="1" baseline="0" dirty="0" smtClean="0"/>
                        <a:t> (Bando 2017)</a:t>
                      </a:r>
                      <a:endParaRPr lang="it-IT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€ 8.000.000,00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10.1.3 (Conferme 2016)</a:t>
                      </a:r>
                      <a:endParaRPr lang="it-IT" sz="1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€ 7.600.000,00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€ 3.207.631,00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42,21%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10.1.4</a:t>
                      </a:r>
                      <a:r>
                        <a:rPr lang="it-IT" sz="1200" b="1" baseline="0" dirty="0" smtClean="0"/>
                        <a:t> (Bando 2017)</a:t>
                      </a:r>
                      <a:endParaRPr lang="it-IT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€ 588.235,00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10.1.5</a:t>
                      </a:r>
                      <a:r>
                        <a:rPr lang="it-IT" sz="1200" b="1" baseline="0" dirty="0" smtClean="0"/>
                        <a:t> (Bando 2017)</a:t>
                      </a:r>
                      <a:endParaRPr lang="it-IT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€ 161.460,00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10.1.6</a:t>
                      </a:r>
                      <a:r>
                        <a:rPr lang="it-IT" sz="1200" b="1" baseline="0" dirty="0" smtClean="0"/>
                        <a:t> (Bando 2017)</a:t>
                      </a:r>
                      <a:endParaRPr lang="it-IT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€ 50.304,00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 € -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0,00%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TOT. 10.1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€ 28.073.999,00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€ 3.207.631,00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11,43%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 smtClean="0">
                          <a:effectLst/>
                        </a:rPr>
                        <a:t>11.1 (Conferme 2016)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u="none" dirty="0" smtClean="0">
                          <a:effectLst/>
                        </a:rPr>
                        <a:t> € 15.809.743,00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€ 7.091.652,00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44,86%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dirty="0" smtClean="0">
                          <a:effectLst/>
                        </a:rPr>
                        <a:t>11.2 (Conferme 2016)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u="none" dirty="0" smtClean="0">
                          <a:effectLst/>
                        </a:rPr>
                        <a:t> € 36.781.932,00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 € 18.594.024,00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50,55%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TOT.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 smtClean="0">
                          <a:effectLst/>
                        </a:rPr>
                        <a:t> € 52.591.675,00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 € 25.685.676,00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48,84%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8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95140" y="249289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Priorità e relative Focus Area</a:t>
            </a:r>
            <a:endParaRPr lang="it-IT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23690" y="836712"/>
            <a:ext cx="8715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PRIORITÀ 5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Incentivare l’uso efficiente delle risorse e il passaggio a un’economia a basse emissioni di carbonio e resilienti al clima</a:t>
            </a: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820504268"/>
              </p:ext>
            </p:extLst>
          </p:nvPr>
        </p:nvGraphicFramePr>
        <p:xfrm>
          <a:off x="972000" y="2204864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92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7565" y="1772816"/>
            <a:ext cx="86409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+mj-lt"/>
                <a:ea typeface="Times New Roman"/>
              </a:rPr>
              <a:t>I dati finanziari riportati derivano dai decreti di pagamento AGEA pubblicati nell’apposita sezione del portale SIAN e sono aggiornati al </a:t>
            </a:r>
            <a:r>
              <a:rPr lang="it-IT" sz="2400" dirty="0">
                <a:ea typeface="Times New Roman"/>
              </a:rPr>
              <a:t>decreto n. </a:t>
            </a:r>
            <a:r>
              <a:rPr lang="it-IT" sz="2400" dirty="0" smtClean="0">
                <a:ea typeface="Times New Roman"/>
              </a:rPr>
              <a:t>158 </a:t>
            </a:r>
            <a:r>
              <a:rPr lang="it-IT" sz="2400" dirty="0">
                <a:ea typeface="Times New Roman"/>
              </a:rPr>
              <a:t>del </a:t>
            </a:r>
            <a:r>
              <a:rPr lang="it-IT" sz="2400" dirty="0" smtClean="0">
                <a:ea typeface="Times New Roman"/>
              </a:rPr>
              <a:t>04/05/2018</a:t>
            </a:r>
            <a:r>
              <a:rPr lang="it-IT" sz="2400" dirty="0">
                <a:ea typeface="Times New Roman"/>
              </a:rPr>
              <a:t>.</a:t>
            </a:r>
            <a:endParaRPr lang="it-IT" sz="2400" dirty="0">
              <a:latin typeface="+mj-lt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+mj-lt"/>
                <a:ea typeface="Times New Roman"/>
              </a:rPr>
              <a:t>Aggiornamento PSR del 7 novembre 2017.</a:t>
            </a:r>
          </a:p>
        </p:txBody>
      </p:sp>
    </p:spTree>
    <p:extLst>
      <p:ext uri="{BB962C8B-B14F-4D97-AF65-F5344CB8AC3E}">
        <p14:creationId xmlns:p14="http://schemas.microsoft.com/office/powerpoint/2010/main" val="2621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4142"/>
            <a:ext cx="9144000" cy="685800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002"/>
              </p:ext>
            </p:extLst>
          </p:nvPr>
        </p:nvGraphicFramePr>
        <p:xfrm>
          <a:off x="251520" y="1335164"/>
          <a:ext cx="8678198" cy="432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3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6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507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3614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Misura Sottomisura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Dotazione finanziaria 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Importo impegnato</a:t>
                      </a:r>
                      <a:r>
                        <a:rPr lang="it-IT" sz="1600" baseline="0" dirty="0"/>
                        <a:t> in transizione (€)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Importi a Bando</a:t>
                      </a:r>
                    </a:p>
                    <a:p>
                      <a:pPr algn="ctr"/>
                      <a:r>
                        <a:rPr lang="it-IT" sz="1600" dirty="0"/>
                        <a:t>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Dotazione residua (€)</a:t>
                      </a:r>
                      <a:endParaRPr lang="it-IT" sz="16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438">
                <a:tc row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4.3.A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14.000.000,00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23.000.000,00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- 9.000.000,00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10.000.000,00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10.000.000,00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4.3.B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6.000.000,00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6.000.000,00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438">
                <a:tc rowSpan="5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8.350.000,00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5.537.190,00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6.112.810,00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5.000.000,00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2.500.000,00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2.500.000,00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14.200.000,00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7.520.661,00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- 1.720.661,00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1.800.000,00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10.000.000,00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8.200.000,00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2.000.000,00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4282" y="76607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5 – Avvisi pubblici: bandi attivati e risorse assegnate</a:t>
            </a:r>
          </a:p>
        </p:txBody>
      </p:sp>
    </p:spTree>
    <p:extLst>
      <p:ext uri="{BB962C8B-B14F-4D97-AF65-F5344CB8AC3E}">
        <p14:creationId xmlns:p14="http://schemas.microsoft.com/office/powerpoint/2010/main" val="37675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43691"/>
              </p:ext>
            </p:extLst>
          </p:nvPr>
        </p:nvGraphicFramePr>
        <p:xfrm>
          <a:off x="103837" y="1197272"/>
          <a:ext cx="893266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4114"/>
                <a:gridCol w="1710681"/>
                <a:gridCol w="784062"/>
                <a:gridCol w="1187252"/>
                <a:gridCol w="917269"/>
                <a:gridCol w="1187252"/>
              </a:tblGrid>
              <a:tr h="85203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Misura Sottomisura 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Domande Pervenute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Importo richiesto (€)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aseline="0" dirty="0" smtClean="0"/>
                        <a:t>Fase  del procedimento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 smtClean="0"/>
                        <a:t>DdS</a:t>
                      </a:r>
                      <a:r>
                        <a:rPr lang="it-IT" sz="1100" dirty="0" smtClean="0"/>
                        <a:t> ricevibili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err="1" smtClean="0"/>
                        <a:t>DdS</a:t>
                      </a:r>
                      <a:r>
                        <a:rPr lang="it-IT" sz="1100" baseline="0" dirty="0" smtClean="0"/>
                        <a:t> Ammissibili all’istruttoria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N. Concessioni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Importi Concessi (€)</a:t>
                      </a:r>
                      <a:endParaRPr lang="it-IT" sz="11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77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4.3.A</a:t>
                      </a:r>
                      <a:endParaRPr lang="it-IT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Pubblicazione del bando a seguito della modifica</a:t>
                      </a:r>
                      <a:r>
                        <a:rPr lang="it-IT" sz="1100" baseline="0" dirty="0" smtClean="0"/>
                        <a:t> del PSR</a:t>
                      </a:r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Pubblicazione del bando prevista</a:t>
                      </a:r>
                      <a:r>
                        <a:rPr lang="it-IT" sz="1100" baseline="0" dirty="0" smtClean="0"/>
                        <a:t> per </a:t>
                      </a:r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Settembre 2018</a:t>
                      </a:r>
                      <a:endParaRPr lang="it-IT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539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16.6</a:t>
                      </a:r>
                      <a:endParaRPr lang="it-IT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Pubblicazione del bando prevista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per Settembre 2018</a:t>
                      </a:r>
                      <a:endParaRPr lang="it-IT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4.3.B</a:t>
                      </a:r>
                      <a:endParaRPr lang="it-IT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Pubblicazione del bando</a:t>
                      </a:r>
                      <a:r>
                        <a:rPr lang="it-IT" sz="1100" baseline="0" dirty="0" smtClean="0"/>
                        <a:t> a seguito della modifica del PSR</a:t>
                      </a:r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8.1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522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33.639.217,53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smtClean="0"/>
                        <a:t>Istruttoria di ammissibilità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338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93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8.2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77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3.226.292,45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66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66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8.3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584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91.803.928,50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544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457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8.4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138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32.980.796,25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138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104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</a:tr>
              <a:tr h="36120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16.8</a:t>
                      </a:r>
                      <a:endParaRPr lang="it-IT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Pubblicazione del bando</a:t>
                      </a:r>
                      <a:r>
                        <a:rPr lang="it-IT" sz="1100" baseline="0" dirty="0" smtClean="0"/>
                        <a:t> prevista per </a:t>
                      </a:r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Giugno 2018</a:t>
                      </a:r>
                      <a:endParaRPr lang="it-IT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62068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5 </a:t>
            </a:r>
            <a:r>
              <a:rPr lang="it-IT" sz="2400" b="1" dirty="0">
                <a:solidFill>
                  <a:srgbClr val="0070C0"/>
                </a:solidFill>
              </a:rPr>
              <a:t>– Avvisi pubblici: avanzamento procedurale</a:t>
            </a:r>
          </a:p>
        </p:txBody>
      </p:sp>
    </p:spTree>
    <p:extLst>
      <p:ext uri="{BB962C8B-B14F-4D97-AF65-F5344CB8AC3E}">
        <p14:creationId xmlns:p14="http://schemas.microsoft.com/office/powerpoint/2010/main" val="2609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3690" y="66307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5 – Avanzamento procedurale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77160"/>
              </p:ext>
            </p:extLst>
          </p:nvPr>
        </p:nvGraphicFramePr>
        <p:xfrm>
          <a:off x="214282" y="1600200"/>
          <a:ext cx="8715437" cy="4132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0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0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finanziaria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€ 107.000.000,00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nella transizione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€ 47.350.000,00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a bando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€ 25.557.851,00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0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Importi da assegnare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attivabile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16.5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€ 10.000.000,00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Sottomisura 16.6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€ 10.000.000,00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Sottomisura 16.8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€ 2.000.000,00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residua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€ 12.092.149,00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4142"/>
            <a:ext cx="9144000" cy="6858000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0589"/>
              </p:ext>
            </p:extLst>
          </p:nvPr>
        </p:nvGraphicFramePr>
        <p:xfrm>
          <a:off x="224379" y="4509120"/>
          <a:ext cx="8596095" cy="936104"/>
        </p:xfrm>
        <a:graphic>
          <a:graphicData uri="http://schemas.openxmlformats.org/drawingml/2006/table">
            <a:tbl>
              <a:tblPr/>
              <a:tblGrid>
                <a:gridCol w="1692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8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9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1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13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026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4.3A/B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4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Impegnato*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€ 23.000.000,00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13.887.190,00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€ 2.500.000,00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</a:t>
                      </a:r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.720.661,00  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 11.800.000,00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4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Importo erogato**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€ 21.440.524,54</a:t>
                      </a:r>
                      <a:r>
                        <a:rPr lang="it-IT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</a:t>
                      </a:r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595.535,80</a:t>
                      </a:r>
                      <a:r>
                        <a:rPr lang="it-IT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</a:t>
                      </a:r>
                      <a:endParaRPr lang="it-IT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€ 0,00 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10.162.594,33  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240.788,82  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€ 0,00</a:t>
                      </a:r>
                    </a:p>
                  </a:txBody>
                  <a:tcPr marL="7365" marR="7365" marT="736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43000" y="5517232"/>
            <a:ext cx="8893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*Corrisponde al budget dei bandi emanati sommato agli importi derivanti dagli impegni in transizione. Per le misure PSR 2014-2020 con bandi non ancora emanati, l’importo impegnato si riferisce unicamente agli importi derivanti dagli impegni in transizione.</a:t>
            </a:r>
            <a:br>
              <a:rPr lang="it-IT" sz="1000" dirty="0"/>
            </a:br>
            <a:r>
              <a:rPr lang="it-IT" sz="1000" dirty="0"/>
              <a:t>** Corrisponde alla sommatoria di tutti i pagamenti effettuati per la/e Sottomisura/e, Operazione/i indicata/e.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5 – Avanzamento della spesa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415202"/>
              </p:ext>
            </p:extLst>
          </p:nvPr>
        </p:nvGraphicFramePr>
        <p:xfrm>
          <a:off x="9408" y="1155783"/>
          <a:ext cx="9027088" cy="335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84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47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5 – Avanzamento della spesa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06143"/>
              </p:ext>
            </p:extLst>
          </p:nvPr>
        </p:nvGraphicFramePr>
        <p:xfrm>
          <a:off x="223690" y="1427584"/>
          <a:ext cx="8715437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3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84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</a:t>
                      </a:r>
                      <a:r>
                        <a:rPr lang="it-IT" sz="2400" b="1" baseline="0" dirty="0">
                          <a:latin typeface="+mn-lt"/>
                        </a:rPr>
                        <a:t> importi erogati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32.439.443,49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32.439.443,49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</a:t>
                      </a:r>
                      <a:r>
                        <a:rPr lang="it-IT" sz="2400" b="1" baseline="0" dirty="0">
                          <a:latin typeface="+mn-lt"/>
                        </a:rPr>
                        <a:t> Nuova Programmazione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 importi impegnati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€ 47.350.000,00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</a:t>
                      </a:r>
                      <a:r>
                        <a:rPr lang="it-IT" sz="2400" b="1" baseline="0" dirty="0">
                          <a:latin typeface="+mn-lt"/>
                        </a:rPr>
                        <a:t> da erogare per 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14.910.556,51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6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95140" y="249289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Priorità e relative Focus Area</a:t>
            </a:r>
            <a:endParaRPr lang="it-IT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23690" y="836712"/>
            <a:ext cx="8715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PRIORITÀ 6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</a:rPr>
              <a:t>Adoperarsi per l’inclusione sociale, la riduzione della povertà e lo sviluppo economico nelle zone rurali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933099044"/>
              </p:ext>
            </p:extLst>
          </p:nvPr>
        </p:nvGraphicFramePr>
        <p:xfrm>
          <a:off x="972000" y="2204864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9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27384"/>
            <a:ext cx="9144000" cy="685800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33229"/>
              </p:ext>
            </p:extLst>
          </p:nvPr>
        </p:nvGraphicFramePr>
        <p:xfrm>
          <a:off x="200367" y="1523178"/>
          <a:ext cx="8715436" cy="255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5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3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94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53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94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3614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Misura Sottomisura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Dotazione finanziaria</a:t>
                      </a:r>
                      <a:r>
                        <a:rPr lang="it-IT" sz="1600" baseline="0" dirty="0"/>
                        <a:t> (€)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Importo</a:t>
                      </a:r>
                      <a:r>
                        <a:rPr lang="it-IT" sz="1600" baseline="0" dirty="0"/>
                        <a:t> impegnato in transizione (€)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Importi a Bando</a:t>
                      </a:r>
                    </a:p>
                    <a:p>
                      <a:pPr algn="ctr"/>
                      <a:r>
                        <a:rPr lang="it-IT" sz="1600" dirty="0"/>
                        <a:t>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Dotazione residua (€)</a:t>
                      </a:r>
                      <a:endParaRPr lang="it-IT" sz="16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438">
                <a:tc rowSpan="3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1.300.000,00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1.300.000,00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19.2 -19.4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155.000.000,00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9.615.000,00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145.385.000,00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0,00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438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1.700.000,00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385.000,00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Da attivare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1.315.000,00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20.000.000,00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/>
                        <a:t>20.000.000,00</a:t>
                      </a:r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Solo Transizione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00367" y="76470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6 – Avvisi pubblici: bandi attivati e risorse assegnate</a:t>
            </a:r>
          </a:p>
        </p:txBody>
      </p:sp>
    </p:spTree>
    <p:extLst>
      <p:ext uri="{BB962C8B-B14F-4D97-AF65-F5344CB8AC3E}">
        <p14:creationId xmlns:p14="http://schemas.microsoft.com/office/powerpoint/2010/main" val="109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37312"/>
              </p:ext>
            </p:extLst>
          </p:nvPr>
        </p:nvGraphicFramePr>
        <p:xfrm>
          <a:off x="103837" y="1701626"/>
          <a:ext cx="8932660" cy="237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4114"/>
                <a:gridCol w="1710681"/>
                <a:gridCol w="784062"/>
                <a:gridCol w="1187252"/>
                <a:gridCol w="917269"/>
                <a:gridCol w="1187252"/>
              </a:tblGrid>
              <a:tr h="852037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Misura Sottomisura 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Domande Pervenute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Importo richiesto (€)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aseline="0" dirty="0" smtClean="0"/>
                        <a:t>Fase  del procedimento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err="1" smtClean="0"/>
                        <a:t>DdS</a:t>
                      </a:r>
                      <a:r>
                        <a:rPr lang="it-IT" sz="1100" dirty="0" smtClean="0"/>
                        <a:t> ricevibili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err="1" smtClean="0"/>
                        <a:t>DdS</a:t>
                      </a:r>
                      <a:r>
                        <a:rPr lang="it-IT" sz="1100" baseline="0" dirty="0" smtClean="0"/>
                        <a:t> Ammissibili all’istruttoria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N. Concessioni</a:t>
                      </a:r>
                      <a:endParaRPr lang="it-IT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aseline="0" dirty="0" smtClean="0"/>
                        <a:t>Importi Concessi (€)</a:t>
                      </a:r>
                      <a:endParaRPr lang="it-IT" sz="11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65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19.1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1.784.145,22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dirty="0" smtClean="0"/>
                        <a:t>Concessioni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23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it-IT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it-IT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b="0" dirty="0" smtClean="0">
                          <a:solidFill>
                            <a:schemeClr val="tx1"/>
                          </a:solidFill>
                        </a:rPr>
                        <a:t>1.663.778,30</a:t>
                      </a:r>
                      <a:endParaRPr lang="it-IT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19.2 -19.4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23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30.224.036,30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Istruttoria di ammissibilità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23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100" dirty="0" smtClean="0"/>
                        <a:t>23</a:t>
                      </a:r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19.3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Pubblicazione del bando</a:t>
                      </a:r>
                      <a:r>
                        <a:rPr lang="it-IT" sz="1100" baseline="0" dirty="0" smtClean="0"/>
                        <a:t> prevista per </a:t>
                      </a:r>
                      <a:r>
                        <a:rPr lang="it-IT" sz="1100" baseline="0" dirty="0" smtClean="0">
                          <a:solidFill>
                            <a:schemeClr val="tx1"/>
                          </a:solidFill>
                        </a:rPr>
                        <a:t>Settembre 2018</a:t>
                      </a:r>
                      <a:endParaRPr lang="it-IT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</a:tr>
              <a:tr h="36120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7.3</a:t>
                      </a:r>
                      <a:endParaRPr lang="it-IT" sz="1100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chemeClr val="dk1"/>
                          </a:solidFill>
                        </a:rPr>
                        <a:t>Solo</a:t>
                      </a:r>
                      <a:r>
                        <a:rPr lang="it-IT" sz="1100" baseline="0" dirty="0" smtClean="0">
                          <a:solidFill>
                            <a:schemeClr val="dk1"/>
                          </a:solidFill>
                        </a:rPr>
                        <a:t> transizione</a:t>
                      </a:r>
                      <a:endParaRPr lang="it-IT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69269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</a:t>
            </a:r>
            <a:r>
              <a:rPr lang="it-IT" sz="2400" b="1" dirty="0" smtClean="0">
                <a:solidFill>
                  <a:srgbClr val="0070C0"/>
                </a:solidFill>
              </a:rPr>
              <a:t>6 </a:t>
            </a:r>
            <a:r>
              <a:rPr lang="it-IT" sz="2400" b="1">
                <a:solidFill>
                  <a:srgbClr val="0070C0"/>
                </a:solidFill>
              </a:rPr>
              <a:t>– Avvisi pubblici: avanzamento procedurale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-27384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3690" y="663079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6 – Avanzamento procedurale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21000"/>
              </p:ext>
            </p:extLst>
          </p:nvPr>
        </p:nvGraphicFramePr>
        <p:xfrm>
          <a:off x="214282" y="1600200"/>
          <a:ext cx="8715437" cy="3294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50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86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0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finanziaria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€ 178.000.000,00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nella transizione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€ 30.000.000,00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impegnati a bando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146.685.000,00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>
                          <a:latin typeface="+mn-lt"/>
                        </a:rPr>
                        <a:t>Importi da assegnare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Sottomisura 19.3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€ 1.315.000,00</a:t>
                      </a:r>
                      <a:endParaRPr lang="it-IT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Dotazione residua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7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7384"/>
            <a:ext cx="9144000" cy="6858000"/>
          </a:xfrm>
          <a:prstGeom prst="rect">
            <a:avLst/>
          </a:prstGeom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530"/>
              </p:ext>
            </p:extLst>
          </p:nvPr>
        </p:nvGraphicFramePr>
        <p:xfrm>
          <a:off x="395536" y="4653137"/>
          <a:ext cx="7920881" cy="893226"/>
        </p:xfrm>
        <a:graphic>
          <a:graphicData uri="http://schemas.openxmlformats.org/drawingml/2006/table">
            <a:tbl>
              <a:tblPr/>
              <a:tblGrid>
                <a:gridCol w="1672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6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0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9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77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4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Impegnato*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€ 20.000.000,00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</a:t>
                      </a:r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155.000.000,00 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€ 385.000,00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74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Importo</a:t>
                      </a:r>
                      <a:r>
                        <a:rPr lang="it-IT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erogato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€ 802.199,32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171.633,74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it-IT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3.578.893,45 </a:t>
                      </a:r>
                      <a:endParaRPr lang="it-IT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€ 296.819,29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5496" y="5546362"/>
            <a:ext cx="914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*Corrisponde al budget dei bandi emanati sommato agli importi derivanti dagli impegni in transizione. Per le misure PSR 2014-2020 con bandi non ancora emanati, l’importo impegnato si riferisce unicamente agli importi derivanti dagli impegni in transizione.</a:t>
            </a:r>
            <a:br>
              <a:rPr lang="it-IT" sz="1000" dirty="0"/>
            </a:br>
            <a:r>
              <a:rPr lang="it-IT" sz="1000" dirty="0"/>
              <a:t>** Corrisponde alla sommatoria di tutti i pagamenti effettuati per la/e Sottomisura/e, Operazione/i indicata/e.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6 – Avanzamento della spesa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945510"/>
              </p:ext>
            </p:extLst>
          </p:nvPr>
        </p:nvGraphicFramePr>
        <p:xfrm>
          <a:off x="179512" y="1155783"/>
          <a:ext cx="8568952" cy="349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3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23690" y="6351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DOTAZIONE FINANZIARIA DEL PSR PUGLIA 2014 - 2020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2000" y="4471952"/>
            <a:ext cx="8867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Il PSR Puglia 2014 – 2020 ha una dotazione finanziaria di  € </a:t>
            </a:r>
            <a:r>
              <a:rPr lang="it-IT" sz="2000" b="1" dirty="0" smtClean="0"/>
              <a:t>1.616.730.578,51 di spesa pubblica, </a:t>
            </a:r>
            <a:r>
              <a:rPr lang="it-IT" sz="2000" b="1" dirty="0"/>
              <a:t>inclusa la decurtazione che ha subito la Misura 2 e che ammonta a  € </a:t>
            </a:r>
            <a:r>
              <a:rPr lang="it-IT" sz="2000" b="1" dirty="0" smtClean="0"/>
              <a:t>21.150.413,22. Tale </a:t>
            </a:r>
            <a:r>
              <a:rPr lang="it-IT" sz="2000" b="1" dirty="0"/>
              <a:t>somma </a:t>
            </a:r>
            <a:r>
              <a:rPr lang="it-IT" sz="2000" b="1" dirty="0" smtClean="0"/>
              <a:t>è </a:t>
            </a:r>
            <a:r>
              <a:rPr lang="it-IT" sz="2000" b="1" dirty="0"/>
              <a:t>stata destinata alle zone terremotate del centro Italia.</a:t>
            </a:r>
          </a:p>
          <a:p>
            <a:r>
              <a:rPr lang="it-IT" sz="2000" b="1" dirty="0"/>
              <a:t> </a:t>
            </a:r>
          </a:p>
          <a:p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7202"/>
            <a:ext cx="8424000" cy="302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647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4380" y="69411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6 – Avanzamento della spesa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41529"/>
              </p:ext>
            </p:extLst>
          </p:nvPr>
        </p:nvGraphicFramePr>
        <p:xfrm>
          <a:off x="223690" y="1427584"/>
          <a:ext cx="8884814" cy="30815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3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5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6899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</a:t>
                      </a:r>
                      <a:r>
                        <a:rPr lang="it-IT" sz="2400" b="1" baseline="0" dirty="0">
                          <a:latin typeface="+mn-lt"/>
                        </a:rPr>
                        <a:t> importi erogati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4.849.545,80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899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4.677.912,06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419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 erogati per la</a:t>
                      </a:r>
                      <a:r>
                        <a:rPr lang="it-IT" sz="2400" b="1" baseline="0" dirty="0">
                          <a:latin typeface="+mn-lt"/>
                        </a:rPr>
                        <a:t> Nuova Programmazione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171.633,74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419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Totale importi impegnati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2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30.000.000,00   </a:t>
                      </a:r>
                      <a:endParaRPr lang="it-IT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899">
                <a:tc>
                  <a:txBody>
                    <a:bodyPr/>
                    <a:lstStyle/>
                    <a:p>
                      <a:r>
                        <a:rPr lang="it-IT" sz="2400" b="1" dirty="0">
                          <a:latin typeface="+mn-lt"/>
                        </a:rPr>
                        <a:t>Importi</a:t>
                      </a:r>
                      <a:r>
                        <a:rPr lang="it-IT" sz="2400" b="1" baseline="0" dirty="0">
                          <a:latin typeface="+mn-lt"/>
                        </a:rPr>
                        <a:t> da erogare per la transizione</a:t>
                      </a:r>
                      <a:endParaRPr lang="it-IT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25.322.087,94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4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71462"/>
            <a:ext cx="9144000" cy="685800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611604"/>
              </p:ext>
            </p:extLst>
          </p:nvPr>
        </p:nvGraphicFramePr>
        <p:xfrm>
          <a:off x="251521" y="1556792"/>
          <a:ext cx="8606759" cy="32414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77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8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8041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 dirty="0">
                          <a:effectLst/>
                        </a:rPr>
                        <a:t>Misure, </a:t>
                      </a:r>
                      <a:r>
                        <a:rPr lang="it-IT" sz="1800" u="none" strike="noStrike" dirty="0" err="1">
                          <a:effectLst/>
                        </a:rPr>
                        <a:t>sottomisure</a:t>
                      </a:r>
                      <a:r>
                        <a:rPr lang="it-IT" sz="1800" u="none" strike="noStrike" dirty="0">
                          <a:effectLst/>
                        </a:rPr>
                        <a:t>, operazioni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 dirty="0">
                          <a:effectLst/>
                        </a:rPr>
                        <a:t>Stato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 dirty="0">
                          <a:effectLst/>
                        </a:rPr>
                        <a:t>n.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Importo </a:t>
                      </a:r>
                      <a:r>
                        <a:rPr lang="it-IT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impegnato*</a:t>
                      </a:r>
                      <a:endParaRPr lang="it-IT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u="none" strike="noStrike" dirty="0">
                          <a:effectLst/>
                        </a:rPr>
                        <a:t>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7922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u="none" strike="noStrike" dirty="0">
                          <a:effectLst/>
                        </a:rPr>
                        <a:t>1.1,</a:t>
                      </a:r>
                      <a:r>
                        <a:rPr lang="it-IT" sz="1600" u="none" strike="noStrike" baseline="0" dirty="0">
                          <a:effectLst/>
                        </a:rPr>
                        <a:t> 1.2, </a:t>
                      </a:r>
                      <a:r>
                        <a:rPr lang="it-IT" sz="1600" u="none" strike="noStrike" dirty="0">
                          <a:effectLst/>
                        </a:rPr>
                        <a:t>3.1, 3.2, 4.1.A, 4.1.B, 4.2, 5.1, </a:t>
                      </a:r>
                      <a:r>
                        <a:rPr lang="it-IT" sz="1600" u="none" strike="noStrike" dirty="0" smtClean="0">
                          <a:effectLst/>
                        </a:rPr>
                        <a:t>5,2,6.1</a:t>
                      </a:r>
                      <a:r>
                        <a:rPr lang="it-IT" sz="1600" u="none" strike="noStrike" dirty="0">
                          <a:effectLst/>
                        </a:rPr>
                        <a:t>, 6.4, 7.3,</a:t>
                      </a:r>
                      <a:r>
                        <a:rPr lang="it-IT" sz="1600" u="none" strike="noStrike" baseline="0" dirty="0">
                          <a:effectLst/>
                        </a:rPr>
                        <a:t> 8.1, 8.2, 8.3, 8.4, 8.5, 9.1,</a:t>
                      </a:r>
                      <a:r>
                        <a:rPr lang="it-IT" sz="1600" u="none" strike="noStrike" dirty="0">
                          <a:effectLst/>
                        </a:rPr>
                        <a:t> 10.1.1, 10.1.2, 10.1.3, 10.1.4, 10.1.5, 10.1.6, 11.1, 11.2, 12, 13, 16.1, 16.3.2, 19.1, 19.2,19.4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effectLst/>
                        </a:rPr>
                        <a:t>Attivate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400" b="1" u="none" strike="noStrike" kern="1200" dirty="0" smtClean="0">
                          <a:effectLst/>
                        </a:rPr>
                        <a:t>33</a:t>
                      </a:r>
                      <a:endParaRPr lang="it-IT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</a:t>
                      </a:r>
                      <a:r>
                        <a:rPr lang="it-IT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1.299.358.397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u="none" strike="noStrike" dirty="0" smtClean="0">
                          <a:effectLst/>
                        </a:rPr>
                        <a:t>80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01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effectLst/>
                        </a:rPr>
                        <a:t>1.3, 4.4</a:t>
                      </a:r>
                      <a:r>
                        <a:rPr lang="it-IT" sz="1600" u="none" strike="noStrike" dirty="0" smtClean="0">
                          <a:effectLst/>
                        </a:rPr>
                        <a:t>, </a:t>
                      </a:r>
                      <a:r>
                        <a:rPr lang="it-IT" sz="1600" u="none" strike="noStrike" dirty="0">
                          <a:effectLst/>
                        </a:rPr>
                        <a:t>10.2, 8.6, 16.2, 16.3.1, 16.4, 16.5, 16.6, 16.8,</a:t>
                      </a:r>
                      <a:r>
                        <a:rPr lang="it-IT" sz="1600" u="none" strike="noStrike" baseline="0" dirty="0">
                          <a:effectLst/>
                        </a:rPr>
                        <a:t> </a:t>
                      </a:r>
                      <a:r>
                        <a:rPr lang="it-IT" sz="1600" u="none" strike="noStrike" dirty="0">
                          <a:effectLst/>
                        </a:rPr>
                        <a:t>2.1, 2.3, 4.3, 19.3, 4.1.C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effectLst/>
                        </a:rPr>
                        <a:t>Da attivare</a:t>
                      </a:r>
                      <a:endParaRPr lang="it-IT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u="none" strike="noStrike" dirty="0" smtClean="0">
                          <a:effectLst/>
                        </a:rPr>
                        <a:t>15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it-IT" sz="24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317.372.182</a:t>
                      </a: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t-IT" sz="2400" b="1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13730" marR="13730" marT="1373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112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600" u="none" strike="noStrike" dirty="0">
                          <a:effectLst/>
                        </a:rPr>
                        <a:t>TOTALE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</a:rPr>
                        <a:t>48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1.616.730.579</a:t>
                      </a:r>
                      <a:endParaRPr lang="it-IT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30" marR="13730" marT="137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u="none" strike="noStrike" dirty="0">
                          <a:effectLst/>
                        </a:rPr>
                        <a:t>100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730" marR="13730" marT="1373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39552" y="69269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Stato di attivazione delle Misure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9512" y="4975284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/>
              <a:t>*Corrisponde al budget </a:t>
            </a:r>
            <a:r>
              <a:rPr lang="it-IT" sz="1200" b="1" dirty="0" smtClean="0"/>
              <a:t>degli  importi a bando (o importi concessi per la P4) </a:t>
            </a:r>
            <a:r>
              <a:rPr lang="it-IT" sz="1200" b="1" dirty="0"/>
              <a:t>sommato agli importi derivanti dagli impegni in transizione.</a:t>
            </a:r>
          </a:p>
        </p:txBody>
      </p:sp>
    </p:spTree>
    <p:extLst>
      <p:ext uri="{BB962C8B-B14F-4D97-AF65-F5344CB8AC3E}">
        <p14:creationId xmlns:p14="http://schemas.microsoft.com/office/powerpoint/2010/main" val="4076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4142"/>
            <a:ext cx="9144000" cy="685800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11711"/>
              </p:ext>
            </p:extLst>
          </p:nvPr>
        </p:nvGraphicFramePr>
        <p:xfrm>
          <a:off x="335049" y="1340768"/>
          <a:ext cx="8640000" cy="274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067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Anno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SPESA</a:t>
                      </a:r>
                      <a:r>
                        <a:rPr lang="it-IT" baseline="0" dirty="0"/>
                        <a:t> PUBBLICA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FEASR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Obiettivo N+3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kern="1200" dirty="0">
                          <a:effectLst/>
                        </a:rPr>
                        <a:t>348.684.297,52 €</a:t>
                      </a:r>
                      <a:endParaRPr lang="it-IT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dirty="0">
                          <a:effectLst/>
                        </a:rPr>
                        <a:t>210.954.000,00 €</a:t>
                      </a:r>
                      <a:endParaRPr lang="it-IT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0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Spesa totale al</a:t>
                      </a:r>
                      <a:r>
                        <a:rPr lang="it-IT" sz="1600" u="none" strike="noStrike" baseline="0" dirty="0">
                          <a:effectLst/>
                        </a:rPr>
                        <a:t> </a:t>
                      </a:r>
                      <a:r>
                        <a:rPr lang="it-IT" sz="1600" u="none" strike="noStrike" baseline="0" dirty="0" smtClean="0">
                          <a:effectLst/>
                        </a:rPr>
                        <a:t>04</a:t>
                      </a:r>
                      <a:r>
                        <a:rPr lang="it-IT" sz="1600" u="none" strike="noStrike" dirty="0" smtClean="0">
                          <a:effectLst/>
                        </a:rPr>
                        <a:t>.05.2018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251.092.465,87 </a:t>
                      </a:r>
                      <a:r>
                        <a:rPr lang="it-IT" sz="1600" u="none" strike="noStrike" kern="1200" dirty="0">
                          <a:effectLst/>
                        </a:rPr>
                        <a:t>€</a:t>
                      </a:r>
                      <a:endParaRPr lang="it-IT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151.910.941,85 </a:t>
                      </a:r>
                      <a:r>
                        <a:rPr lang="it-IT" sz="1600" u="none" strike="noStrike" kern="1200" dirty="0">
                          <a:effectLst/>
                        </a:rPr>
                        <a:t>€</a:t>
                      </a:r>
                      <a:endParaRPr lang="it-IT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Spesa ancora da effettuare entro il 2018 (N+3)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97.591.831,65 </a:t>
                      </a:r>
                      <a:r>
                        <a:rPr lang="it-IT" sz="1600" u="none" strike="noStrike" kern="1200" dirty="0">
                          <a:effectLst/>
                        </a:rPr>
                        <a:t>€</a:t>
                      </a:r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59.043.058,15 </a:t>
                      </a:r>
                      <a:r>
                        <a:rPr lang="it-IT" sz="1600" u="none" strike="noStrike" kern="1200" dirty="0">
                          <a:effectLst/>
                        </a:rPr>
                        <a:t>€</a:t>
                      </a:r>
                      <a:endParaRPr lang="it-IT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067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Spesa</a:t>
                      </a:r>
                      <a:r>
                        <a:rPr lang="it-IT" sz="1600" u="none" strike="noStrike" baseline="0" dirty="0">
                          <a:effectLst/>
                        </a:rPr>
                        <a:t> preventivata al 2018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>
                          <a:effectLst/>
                        </a:rPr>
                        <a:t>364.713.466,87 </a:t>
                      </a:r>
                      <a:r>
                        <a:rPr lang="it-IT" sz="1600" u="none" strike="noStrike" dirty="0">
                          <a:effectLst/>
                        </a:rPr>
                        <a:t>€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smtClean="0">
                          <a:effectLst/>
                        </a:rPr>
                        <a:t>220.651.646,85 </a:t>
                      </a:r>
                      <a:r>
                        <a:rPr lang="it-IT" sz="1600" u="none" strike="noStrike" dirty="0">
                          <a:effectLst/>
                        </a:rPr>
                        <a:t>€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23528" y="436510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pagamenti previsti a valere sulle misure a superficie (misure 10 e 11) attivati nel 2016 e nel 2017, di concerto con le somme previste per la transizione (specialmente quelle riferite alla ex misura 125 del PSR 2007 -2013), </a:t>
            </a:r>
            <a:r>
              <a:rPr lang="it-IT" dirty="0" smtClean="0"/>
              <a:t>con gli anticipi a valere sulla </a:t>
            </a:r>
            <a:r>
              <a:rPr lang="it-IT" dirty="0" err="1" smtClean="0"/>
              <a:t>sm</a:t>
            </a:r>
            <a:r>
              <a:rPr lang="it-IT" dirty="0" smtClean="0"/>
              <a:t> 19.4 per le spese di gestione dei GAL e la Misura 20 assicurano </a:t>
            </a:r>
            <a:r>
              <a:rPr lang="it-IT" dirty="0"/>
              <a:t>il raggiungimento dell’obiettivo N+3 al 2018.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507" y="776458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Obiettivo spesa N+3</a:t>
            </a:r>
          </a:p>
        </p:txBody>
      </p:sp>
    </p:spTree>
    <p:extLst>
      <p:ext uri="{BB962C8B-B14F-4D97-AF65-F5344CB8AC3E}">
        <p14:creationId xmlns:p14="http://schemas.microsoft.com/office/powerpoint/2010/main" val="14272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" y="-18663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1520" y="562233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Importo complessivo erogato (spesa pubblica) € </a:t>
            </a:r>
            <a:r>
              <a:rPr lang="it-IT" sz="2400" b="1" dirty="0" smtClean="0"/>
              <a:t> </a:t>
            </a:r>
            <a:r>
              <a:rPr lang="it-IT" sz="2400" b="1" dirty="0"/>
              <a:t>201.956.036,12 </a:t>
            </a:r>
            <a:r>
              <a:rPr lang="it-IT" sz="2400" b="1" dirty="0" smtClean="0"/>
              <a:t> </a:t>
            </a:r>
            <a:endParaRPr lang="it-IT" sz="2400" b="1" dirty="0"/>
          </a:p>
          <a:p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3690" y="6351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IMPORTI EROGATI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09303"/>
            <a:ext cx="7561263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570913"/>
              </p:ext>
            </p:extLst>
          </p:nvPr>
        </p:nvGraphicFramePr>
        <p:xfrm>
          <a:off x="799046" y="1616930"/>
          <a:ext cx="7545908" cy="41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23690" y="735087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RIPARTIZIONE DELLA SPESA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" y="0"/>
            <a:ext cx="9144000" cy="685800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94036"/>
              </p:ext>
            </p:extLst>
          </p:nvPr>
        </p:nvGraphicFramePr>
        <p:xfrm>
          <a:off x="539552" y="1817108"/>
          <a:ext cx="8064897" cy="11887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Tot</a:t>
                      </a:r>
                      <a:r>
                        <a:rPr lang="it-IT" sz="2000" b="1" baseline="0" dirty="0"/>
                        <a:t>ale beneficiari ammessi in transizione</a:t>
                      </a:r>
                      <a:endParaRPr lang="it-IT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2.198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Tot</a:t>
                      </a:r>
                      <a:r>
                        <a:rPr lang="it-IT" sz="2000" b="1" baseline="0" dirty="0"/>
                        <a:t>ale beneficiari che hanno concluso i progetti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1.826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83%</a:t>
                      </a:r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Totale </a:t>
                      </a:r>
                      <a:r>
                        <a:rPr lang="it-IT" sz="2000" b="1" dirty="0" err="1"/>
                        <a:t>DdP</a:t>
                      </a:r>
                      <a:r>
                        <a:rPr lang="it-IT" sz="2000" b="1" dirty="0"/>
                        <a:t> liquidate da funzionari istruttori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2.408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59309"/>
              </p:ext>
            </p:extLst>
          </p:nvPr>
        </p:nvGraphicFramePr>
        <p:xfrm>
          <a:off x="539552" y="4127480"/>
          <a:ext cx="8136903" cy="7924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117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37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Importo impegnato per la transizione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€ 194.430.530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Importo liquidato per la transizione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€ </a:t>
                      </a:r>
                      <a:r>
                        <a:rPr lang="it-IT" sz="2000" b="1" dirty="0" smtClean="0"/>
                        <a:t>112.952.438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58%</a:t>
                      </a:r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665" y="635133"/>
            <a:ext cx="913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PROGETTI IN TRANSIZIONE</a:t>
            </a:r>
          </a:p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2007-2013      2014-2020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4427984" y="1340768"/>
            <a:ext cx="288032" cy="1972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95140" y="2492896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B050"/>
                </a:solidFill>
              </a:rPr>
              <a:t>Priorità e relative Focus Area</a:t>
            </a:r>
            <a:endParaRPr lang="it-IT" sz="6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836712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PRIORITÀ 2 </a:t>
            </a:r>
            <a:endParaRPr lang="it-IT" sz="2000" b="1" dirty="0" smtClean="0">
              <a:solidFill>
                <a:srgbClr val="0070C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Potenziare la competitività dell’agricoltura e la redditività delle aziende agricole</a:t>
            </a:r>
            <a:endParaRPr lang="it-IT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35709141"/>
              </p:ext>
            </p:extLst>
          </p:nvPr>
        </p:nvGraphicFramePr>
        <p:xfrm>
          <a:off x="972000" y="2133256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21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" y="-571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3690" y="6351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PRIORITÀ 2 – Avvisi </a:t>
            </a:r>
            <a:r>
              <a:rPr lang="it-IT" sz="2400" b="1" dirty="0" smtClean="0">
                <a:solidFill>
                  <a:srgbClr val="0070C0"/>
                </a:solidFill>
              </a:rPr>
              <a:t>pubblici: bandi attivati e risorse assegnate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1691"/>
              </p:ext>
            </p:extLst>
          </p:nvPr>
        </p:nvGraphicFramePr>
        <p:xfrm>
          <a:off x="467544" y="1052736"/>
          <a:ext cx="825555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88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Focus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Misura Sottomisura  Operazione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Dotazione finanziaria (€)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Importo</a:t>
                      </a:r>
                      <a:r>
                        <a:rPr lang="it-IT" sz="1200" b="1" baseline="0" dirty="0"/>
                        <a:t> impegnato in transizione (€)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Importi a Bando</a:t>
                      </a:r>
                    </a:p>
                    <a:p>
                      <a:pPr algn="ctr"/>
                      <a:r>
                        <a:rPr lang="it-IT" sz="1200" b="1" dirty="0"/>
                        <a:t>(€</a:t>
                      </a:r>
                      <a:r>
                        <a:rPr lang="it-IT" sz="1200" b="1" dirty="0" smtClean="0"/>
                        <a:t>)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baseline="0" dirty="0"/>
                        <a:t>Dotazione residua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2</a:t>
                      </a:r>
                      <a:r>
                        <a:rPr lang="it-IT" sz="1200" b="0" baseline="0" dirty="0"/>
                        <a:t> a</a:t>
                      </a:r>
                      <a:endParaRPr lang="it-IT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4.1.A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245.000.000,00 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13.500.000,00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120.000.000,00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 103.070.000,00</a:t>
                      </a:r>
                      <a:endParaRPr lang="it-IT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4.1.A</a:t>
                      </a:r>
                      <a:r>
                        <a:rPr lang="it-IT" sz="1200" b="0" baseline="0" dirty="0" smtClean="0"/>
                        <a:t> (FEI)</a:t>
                      </a:r>
                      <a:endParaRPr lang="it-IT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7.250.000,00</a:t>
                      </a:r>
                      <a:endParaRPr lang="it-IT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4.1.A</a:t>
                      </a:r>
                      <a:r>
                        <a:rPr lang="it-IT" sz="1200" b="0" baseline="0" dirty="0" smtClean="0"/>
                        <a:t> (Confidi)</a:t>
                      </a:r>
                      <a:endParaRPr lang="it-IT" sz="1200" b="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1.180.000,00</a:t>
                      </a:r>
                      <a:endParaRPr lang="it-IT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4.1.C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Bando da</a:t>
                      </a:r>
                      <a:r>
                        <a:rPr lang="it-IT" sz="1200" b="0" baseline="0" dirty="0"/>
                        <a:t> attivare</a:t>
                      </a:r>
                      <a:endParaRPr lang="it-IT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6.4</a:t>
                      </a:r>
                      <a:r>
                        <a:rPr lang="it-IT" sz="1200" b="0" baseline="0" dirty="0" smtClean="0"/>
                        <a:t> (Singolo)</a:t>
                      </a:r>
                      <a:endParaRPr lang="it-IT" sz="12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70.000.000,00 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20.000.000,00 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it-IT" sz="1200" b="0" dirty="0" smtClean="0"/>
                        <a:t>26.089.869,00</a:t>
                      </a:r>
                      <a:endParaRPr lang="it-IT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6.4</a:t>
                      </a:r>
                      <a:r>
                        <a:rPr lang="it-IT" sz="1200" b="0" baseline="0" dirty="0" smtClean="0"/>
                        <a:t> (Pacchetto)</a:t>
                      </a:r>
                      <a:endParaRPr lang="it-IT" sz="1200" b="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r"/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21.900.131,00*</a:t>
                      </a:r>
                      <a:endParaRPr lang="it-IT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/>
                        <a:t>6.4</a:t>
                      </a:r>
                      <a:r>
                        <a:rPr lang="it-IT" sz="1200" b="0" baseline="0" dirty="0" smtClean="0"/>
                        <a:t> (Confidi)</a:t>
                      </a:r>
                      <a:endParaRPr lang="it-IT" sz="1200" b="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>
                          <a:effectLst/>
                        </a:rPr>
                        <a:t>510.000,00</a:t>
                      </a:r>
                      <a:endParaRPr lang="it-IT" sz="1200" b="0" dirty="0"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300" b="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1.250.000,00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Bando da attivare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3.750.000,00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16.1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1.050.000,00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1.950.000,00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16.2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7.350.000,00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Bando da attivare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/>
                        <a:t>22.650.000,00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2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320.000,00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4.000.000,00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8.680.000,00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3.500.000,00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Bando da attivare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7.000.000,00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4.1.B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105.000.000,00 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16.500.000,00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184.673.986,00*</a:t>
                      </a:r>
                      <a:endParaRPr lang="it-IT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it-IT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96.793.996,00</a:t>
                      </a:r>
                      <a:endParaRPr lang="it-IT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4.1.B</a:t>
                      </a:r>
                      <a:r>
                        <a:rPr lang="it-IT" sz="1200" b="0" baseline="0" dirty="0" smtClean="0"/>
                        <a:t> (Confidi)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it-IT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 smtClean="0">
                          <a:effectLst/>
                        </a:rPr>
                        <a:t>620.000,00</a:t>
                      </a:r>
                      <a:endParaRPr lang="it-IT" sz="1200" b="0" dirty="0"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it-IT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100.000.000,00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250.000,00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60.000.000,00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0" dirty="0"/>
                        <a:t>39.750.000,00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95536" y="6407750"/>
            <a:ext cx="8715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*</a:t>
            </a:r>
            <a:r>
              <a:rPr lang="it-IT" sz="1100" b="1" dirty="0" smtClean="0">
                <a:solidFill>
                  <a:srgbClr val="FF0000"/>
                </a:solidFill>
              </a:rPr>
              <a:t> </a:t>
            </a:r>
            <a:r>
              <a:rPr lang="it-IT" sz="1050" dirty="0" smtClean="0"/>
              <a:t>Trattasi di importi richiesti fino al 1288° beneficiario in graduatoria ovvero l’ultimo ammesso all’istruttoria T-A (</a:t>
            </a:r>
            <a:r>
              <a:rPr lang="it-IT" sz="1050" dirty="0" err="1" smtClean="0"/>
              <a:t>DAdG</a:t>
            </a:r>
            <a:r>
              <a:rPr lang="it-IT" sz="1050" dirty="0" smtClean="0"/>
              <a:t> n.85 del 30/03/2018)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3024</Words>
  <Application>Microsoft Office PowerPoint</Application>
  <PresentationFormat>Presentazione su schermo (4:3)</PresentationFormat>
  <Paragraphs>1042</Paragraphs>
  <Slides>42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Bari</dc:creator>
  <cp:lastModifiedBy>Utente</cp:lastModifiedBy>
  <cp:revision>443</cp:revision>
  <cp:lastPrinted>2018-05-24T08:20:55Z</cp:lastPrinted>
  <dcterms:created xsi:type="dcterms:W3CDTF">2017-11-16T11:55:45Z</dcterms:created>
  <dcterms:modified xsi:type="dcterms:W3CDTF">2018-09-14T10:50:35Z</dcterms:modified>
</cp:coreProperties>
</file>