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29" r:id="rId3"/>
    <p:sldId id="328" r:id="rId4"/>
    <p:sldId id="336" r:id="rId5"/>
    <p:sldId id="350" r:id="rId6"/>
    <p:sldId id="351" r:id="rId7"/>
    <p:sldId id="321" r:id="rId8"/>
    <p:sldId id="322" r:id="rId9"/>
    <p:sldId id="323" r:id="rId10"/>
    <p:sldId id="333" r:id="rId11"/>
    <p:sldId id="325" r:id="rId12"/>
    <p:sldId id="352" r:id="rId13"/>
    <p:sldId id="353" r:id="rId14"/>
    <p:sldId id="317" r:id="rId15"/>
    <p:sldId id="310" r:id="rId16"/>
    <p:sldId id="313" r:id="rId17"/>
    <p:sldId id="316" r:id="rId18"/>
    <p:sldId id="344" r:id="rId19"/>
    <p:sldId id="345" r:id="rId20"/>
    <p:sldId id="357" r:id="rId21"/>
    <p:sldId id="331" r:id="rId22"/>
    <p:sldId id="354" r:id="rId23"/>
    <p:sldId id="341" r:id="rId24"/>
    <p:sldId id="288" r:id="rId25"/>
    <p:sldId id="335" r:id="rId26"/>
    <p:sldId id="291" r:id="rId27"/>
    <p:sldId id="300" r:id="rId28"/>
    <p:sldId id="302" r:id="rId29"/>
    <p:sldId id="347" r:id="rId30"/>
    <p:sldId id="346" r:id="rId31"/>
    <p:sldId id="330" r:id="rId3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75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965"/>
    <p:restoredTop sz="94681"/>
  </p:normalViewPr>
  <p:slideViewPr>
    <p:cSldViewPr>
      <p:cViewPr>
        <p:scale>
          <a:sx n="84" d="100"/>
          <a:sy n="84" d="100"/>
        </p:scale>
        <p:origin x="1616" y="6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ED585-4754-804B-B389-A155837D9D5C}" type="datetimeFigureOut">
              <a:rPr lang="it-IT" smtClean="0"/>
              <a:t>17/12/19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67815-E4D8-7943-AFDF-635C2FCAB1F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691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A346-77DF-4613-9C62-DBC3DCB9EF48}" type="datetimeFigureOut">
              <a:rPr lang="it-IT" smtClean="0"/>
              <a:t>17/12/19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8FD8-3F3B-4221-9DD9-264B2646E53D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A346-77DF-4613-9C62-DBC3DCB9EF48}" type="datetimeFigureOut">
              <a:rPr lang="it-IT" smtClean="0"/>
              <a:t>17/12/19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8FD8-3F3B-4221-9DD9-264B2646E53D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A346-77DF-4613-9C62-DBC3DCB9EF48}" type="datetimeFigureOut">
              <a:rPr lang="it-IT" smtClean="0"/>
              <a:t>17/12/19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8FD8-3F3B-4221-9DD9-264B2646E53D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A346-77DF-4613-9C62-DBC3DCB9EF48}" type="datetimeFigureOut">
              <a:rPr lang="it-IT" smtClean="0"/>
              <a:t>17/12/19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8FD8-3F3B-4221-9DD9-264B2646E53D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A346-77DF-4613-9C62-DBC3DCB9EF48}" type="datetimeFigureOut">
              <a:rPr lang="it-IT" smtClean="0"/>
              <a:t>17/12/19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8FD8-3F3B-4221-9DD9-264B2646E53D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A346-77DF-4613-9C62-DBC3DCB9EF48}" type="datetimeFigureOut">
              <a:rPr lang="it-IT" smtClean="0"/>
              <a:t>17/12/19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8FD8-3F3B-4221-9DD9-264B2646E53D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A346-77DF-4613-9C62-DBC3DCB9EF48}" type="datetimeFigureOut">
              <a:rPr lang="it-IT" smtClean="0"/>
              <a:t>17/12/19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8FD8-3F3B-4221-9DD9-264B2646E53D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A346-77DF-4613-9C62-DBC3DCB9EF48}" type="datetimeFigureOut">
              <a:rPr lang="it-IT" smtClean="0"/>
              <a:t>17/12/19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8FD8-3F3B-4221-9DD9-264B2646E53D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A346-77DF-4613-9C62-DBC3DCB9EF48}" type="datetimeFigureOut">
              <a:rPr lang="it-IT" smtClean="0"/>
              <a:t>17/12/19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8FD8-3F3B-4221-9DD9-264B2646E53D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A346-77DF-4613-9C62-DBC3DCB9EF48}" type="datetimeFigureOut">
              <a:rPr lang="it-IT" smtClean="0"/>
              <a:t>17/12/19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8FD8-3F3B-4221-9DD9-264B2646E53D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A346-77DF-4613-9C62-DBC3DCB9EF48}" type="datetimeFigureOut">
              <a:rPr lang="it-IT" smtClean="0"/>
              <a:t>17/12/19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8FD8-3F3B-4221-9DD9-264B2646E53D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5A346-77DF-4613-9C62-DBC3DCB9EF48}" type="datetimeFigureOut">
              <a:rPr lang="it-IT" smtClean="0"/>
              <a:t>17/12/19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88FD8-3F3B-4221-9DD9-264B2646E53D}" type="slidenum">
              <a:rPr lang="it-IT" smtClean="0"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jpg"/><Relationship Id="rId9" Type="http://schemas.openxmlformats.org/officeDocument/2006/relationships/image" Target="../media/image13.png"/><Relationship Id="rId10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683568" y="2780928"/>
            <a:ext cx="80724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tx2">
                    <a:lumMod val="50000"/>
                  </a:schemeClr>
                </a:solidFill>
              </a:rPr>
              <a:t>Turismo 2019</a:t>
            </a:r>
          </a:p>
          <a:p>
            <a:pPr algn="ctr"/>
            <a:r>
              <a:rPr lang="it-IT" sz="3600" b="1" i="1" dirty="0" smtClean="0">
                <a:solidFill>
                  <a:schemeClr val="tx2">
                    <a:lumMod val="50000"/>
                  </a:schemeClr>
                </a:solidFill>
              </a:rPr>
              <a:t>“La </a:t>
            </a:r>
            <a:r>
              <a:rPr lang="it-IT" sz="3600" b="1" i="1" dirty="0">
                <a:solidFill>
                  <a:schemeClr val="tx2">
                    <a:lumMod val="50000"/>
                  </a:schemeClr>
                </a:solidFill>
              </a:rPr>
              <a:t>Puglia </a:t>
            </a:r>
            <a:r>
              <a:rPr lang="it-IT" sz="3600" b="1" i="1" dirty="0" smtClean="0">
                <a:solidFill>
                  <a:schemeClr val="tx2">
                    <a:lumMod val="50000"/>
                  </a:schemeClr>
                </a:solidFill>
              </a:rPr>
              <a:t>che non ti aspetti"</a:t>
            </a:r>
          </a:p>
          <a:p>
            <a:pPr algn="ctr"/>
            <a:r>
              <a:rPr lang="it-IT" sz="2800" i="1" dirty="0" smtClean="0">
                <a:solidFill>
                  <a:schemeClr val="tx2">
                    <a:lumMod val="50000"/>
                  </a:schemeClr>
                </a:solidFill>
              </a:rPr>
              <a:t>cresce ancora e si apre a nuovi mercati target</a:t>
            </a:r>
            <a:endParaRPr lang="it-IT" sz="28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it-IT" sz="2800" i="1" dirty="0" smtClean="0">
                <a:solidFill>
                  <a:schemeClr val="tx2">
                    <a:lumMod val="50000"/>
                  </a:schemeClr>
                </a:solidFill>
              </a:rPr>
              <a:t>come </a:t>
            </a:r>
            <a:r>
              <a:rPr lang="it-IT" sz="2800" i="1" dirty="0">
                <a:solidFill>
                  <a:schemeClr val="tx2">
                    <a:lumMod val="50000"/>
                  </a:schemeClr>
                </a:solidFill>
              </a:rPr>
              <a:t>una terra</a:t>
            </a:r>
          </a:p>
          <a:p>
            <a:pPr algn="ctr"/>
            <a:r>
              <a:rPr lang="it-IT" sz="2800" b="1" i="1" dirty="0">
                <a:solidFill>
                  <a:schemeClr val="tx2">
                    <a:lumMod val="50000"/>
                  </a:schemeClr>
                </a:solidFill>
              </a:rPr>
              <a:t>autentica</a:t>
            </a:r>
            <a:r>
              <a:rPr lang="it-IT" sz="2800" i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it-IT" sz="2800" b="1" i="1" dirty="0">
                <a:solidFill>
                  <a:schemeClr val="tx2">
                    <a:lumMod val="50000"/>
                  </a:schemeClr>
                </a:solidFill>
              </a:rPr>
              <a:t>accogliente </a:t>
            </a:r>
            <a:r>
              <a:rPr lang="it-IT" sz="2800" i="1" dirty="0">
                <a:solidFill>
                  <a:schemeClr val="tx2">
                    <a:lumMod val="50000"/>
                  </a:schemeClr>
                </a:solidFill>
              </a:rPr>
              <a:t>e </a:t>
            </a:r>
            <a:r>
              <a:rPr lang="it-IT" sz="2800" b="1" i="1" dirty="0">
                <a:solidFill>
                  <a:schemeClr val="tx2">
                    <a:lumMod val="50000"/>
                  </a:schemeClr>
                </a:solidFill>
              </a:rPr>
              <a:t>innovativa</a:t>
            </a:r>
          </a:p>
          <a:p>
            <a:pPr algn="ctr"/>
            <a:r>
              <a:rPr lang="it-IT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it-IT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0"/>
            <a:ext cx="8075240" cy="548680"/>
          </a:xfrm>
        </p:spPr>
        <p:txBody>
          <a:bodyPr>
            <a:normAutofit fontScale="90000"/>
          </a:bodyPr>
          <a:lstStyle/>
          <a:p>
            <a:r>
              <a:rPr lang="it-IT" sz="3600" b="1" i="1" dirty="0" smtClean="0">
                <a:solidFill>
                  <a:schemeClr val="tx2"/>
                </a:solidFill>
              </a:rPr>
              <a:t/>
            </a:r>
            <a:br>
              <a:rPr lang="it-IT" sz="3600" b="1" i="1" dirty="0" smtClean="0">
                <a:solidFill>
                  <a:schemeClr val="tx2"/>
                </a:solidFill>
              </a:rPr>
            </a:br>
            <a:r>
              <a:rPr lang="it-IT" sz="2200" b="1" i="1" cap="small" dirty="0" smtClean="0">
                <a:solidFill>
                  <a:schemeClr val="bg1"/>
                </a:solidFill>
              </a:rPr>
              <a:t>La </a:t>
            </a:r>
            <a:r>
              <a:rPr lang="it-IT" sz="2200" b="1" i="1" cap="small" dirty="0" err="1" smtClean="0">
                <a:solidFill>
                  <a:schemeClr val="bg1"/>
                </a:solidFill>
              </a:rPr>
              <a:t>dashboard</a:t>
            </a:r>
            <a:r>
              <a:rPr lang="it-IT" sz="2200" b="1" i="1" cap="small" dirty="0" smtClean="0">
                <a:solidFill>
                  <a:schemeClr val="bg1"/>
                </a:solidFill>
              </a:rPr>
              <a:t> del turismo </a:t>
            </a:r>
            <a:r>
              <a:rPr lang="it-IT" sz="2200" b="1" i="1" cap="small" dirty="0">
                <a:solidFill>
                  <a:schemeClr val="bg1"/>
                </a:solidFill>
              </a:rPr>
              <a:t/>
            </a:r>
            <a:br>
              <a:rPr lang="it-IT" sz="2200" b="1" i="1" cap="small" dirty="0">
                <a:solidFill>
                  <a:schemeClr val="bg1"/>
                </a:solidFill>
              </a:rPr>
            </a:br>
            <a:r>
              <a:rPr lang="it-IT" sz="2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it-IT" sz="2200" dirty="0"/>
          </a:p>
        </p:txBody>
      </p:sp>
      <p:sp>
        <p:nvSpPr>
          <p:cNvPr id="3" name="Ovale 2"/>
          <p:cNvSpPr/>
          <p:nvPr/>
        </p:nvSpPr>
        <p:spPr>
          <a:xfrm>
            <a:off x="1313" y="2354786"/>
            <a:ext cx="2050407" cy="18663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901413" y="155679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2015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89878" y="2539935"/>
            <a:ext cx="167327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Fonti tradizionali:</a:t>
            </a:r>
          </a:p>
          <a:p>
            <a:pPr algn="ctr"/>
            <a:endParaRPr lang="it-IT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</a:rPr>
              <a:t>Istat/Eurostat</a:t>
            </a:r>
          </a:p>
          <a:p>
            <a:pPr algn="ctr"/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</a:rPr>
              <a:t>Customer </a:t>
            </a:r>
            <a:r>
              <a:rPr lang="it-IT" sz="1600" dirty="0" err="1" smtClean="0">
                <a:solidFill>
                  <a:schemeClr val="accent1">
                    <a:lumMod val="50000"/>
                  </a:schemeClr>
                </a:solidFill>
              </a:rPr>
              <a:t>Survey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it-IT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2322616" y="2023151"/>
            <a:ext cx="2653847" cy="25295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3289499" y="155679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2020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303360" y="2282676"/>
            <a:ext cx="252028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Fonti tradizionali</a:t>
            </a:r>
          </a:p>
          <a:p>
            <a:pPr algn="ctr"/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+</a:t>
            </a:r>
          </a:p>
          <a:p>
            <a:pPr algn="ctr"/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BIG DATA</a:t>
            </a:r>
          </a:p>
          <a:p>
            <a:pPr algn="ctr"/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</a:rPr>
              <a:t>Travel Appeal Sentiment</a:t>
            </a:r>
          </a:p>
          <a:p>
            <a:pPr algn="ctr"/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</a:rPr>
              <a:t>Tim/Olivetti Big Data </a:t>
            </a:r>
          </a:p>
          <a:p>
            <a:pPr algn="ctr"/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</a:rPr>
              <a:t>T &amp; T </a:t>
            </a:r>
            <a:r>
              <a:rPr lang="it-IT" sz="1600" dirty="0" err="1" smtClean="0">
                <a:solidFill>
                  <a:schemeClr val="accent1">
                    <a:lumMod val="50000"/>
                  </a:schemeClr>
                </a:solidFill>
              </a:rPr>
              <a:t>Competitiveness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</a:rPr>
              <a:t> Index </a:t>
            </a:r>
          </a:p>
          <a:p>
            <a:pPr algn="ctr"/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</a:rPr>
              <a:t>Offerta </a:t>
            </a:r>
            <a:r>
              <a:rPr lang="it-IT" sz="1600" dirty="0" err="1" smtClean="0">
                <a:solidFill>
                  <a:schemeClr val="accent1">
                    <a:lumMod val="50000"/>
                  </a:schemeClr>
                </a:solidFill>
              </a:rPr>
              <a:t>Airbnb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1" name="Freccia a destra 10"/>
          <p:cNvSpPr/>
          <p:nvPr/>
        </p:nvSpPr>
        <p:spPr>
          <a:xfrm>
            <a:off x="2050944" y="3116931"/>
            <a:ext cx="360816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78381A6B-AB5C-464F-9CB6-94EA359015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80" b="4265"/>
          <a:stretch/>
        </p:blipFill>
        <p:spPr>
          <a:xfrm>
            <a:off x="5292080" y="2532477"/>
            <a:ext cx="3744416" cy="2192667"/>
          </a:xfrm>
          <a:prstGeom prst="rect">
            <a:avLst/>
          </a:prstGeom>
        </p:spPr>
      </p:pic>
      <p:sp>
        <p:nvSpPr>
          <p:cNvPr id="14" name="Freccia a destra 13"/>
          <p:cNvSpPr/>
          <p:nvPr/>
        </p:nvSpPr>
        <p:spPr>
          <a:xfrm>
            <a:off x="4960402" y="3076657"/>
            <a:ext cx="396044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5292080" y="2167427"/>
            <a:ext cx="374441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La Dashboard del turismo 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8" name="Parentesi graffa aperta 17"/>
          <p:cNvSpPr/>
          <p:nvPr/>
        </p:nvSpPr>
        <p:spPr>
          <a:xfrm rot="5400000">
            <a:off x="2375756" y="-855476"/>
            <a:ext cx="216024" cy="4176464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467544" y="75541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Raccolta dati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762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5395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3100" i="1" dirty="0" smtClean="0">
                <a:solidFill>
                  <a:schemeClr val="tx2"/>
                </a:solidFill>
              </a:rPr>
              <a:t/>
            </a:r>
            <a:br>
              <a:rPr lang="it-IT" sz="3100" i="1" dirty="0" smtClean="0">
                <a:solidFill>
                  <a:schemeClr val="tx2"/>
                </a:solidFill>
              </a:rPr>
            </a:br>
            <a:r>
              <a:rPr lang="it-IT" sz="3100" i="1" dirty="0" smtClean="0">
                <a:solidFill>
                  <a:schemeClr val="tx2"/>
                </a:solidFill>
              </a:rPr>
              <a:t/>
            </a:r>
            <a:br>
              <a:rPr lang="it-IT" sz="3100" i="1" dirty="0" smtClean="0">
                <a:solidFill>
                  <a:schemeClr val="tx2"/>
                </a:solidFill>
              </a:rPr>
            </a:br>
            <a:r>
              <a:rPr lang="it-IT" sz="3100" i="1" dirty="0" smtClean="0">
                <a:solidFill>
                  <a:schemeClr val="tx2"/>
                </a:solidFill>
              </a:rPr>
              <a:t/>
            </a:r>
            <a:br>
              <a:rPr lang="it-IT" sz="3100" i="1" dirty="0" smtClean="0">
                <a:solidFill>
                  <a:schemeClr val="tx2"/>
                </a:solidFill>
              </a:rPr>
            </a:br>
            <a:r>
              <a:rPr lang="it-IT" sz="3100" i="1" dirty="0" smtClean="0">
                <a:solidFill>
                  <a:schemeClr val="tx2">
                    <a:lumMod val="50000"/>
                  </a:schemeClr>
                </a:solidFill>
              </a:rPr>
              <a:t>I numeri della </a:t>
            </a:r>
            <a:r>
              <a:rPr lang="it-IT" sz="3100" i="1" dirty="0">
                <a:solidFill>
                  <a:schemeClr val="tx2">
                    <a:lumMod val="50000"/>
                  </a:schemeClr>
                </a:solidFill>
              </a:rPr>
              <a:t>community </a:t>
            </a:r>
            <a:r>
              <a:rPr lang="it-IT" sz="3100" i="1" dirty="0" err="1" smtClean="0">
                <a:solidFill>
                  <a:schemeClr val="tx2">
                    <a:lumMod val="50000"/>
                  </a:schemeClr>
                </a:solidFill>
              </a:rPr>
              <a:t>WeAreinPuglia</a:t>
            </a:r>
            <a:r>
              <a:rPr lang="it-IT" dirty="0">
                <a:solidFill>
                  <a:srgbClr val="002060"/>
                </a:solidFill>
              </a:rPr>
              <a:t/>
            </a:r>
            <a:br>
              <a:rPr lang="it-IT" dirty="0">
                <a:solidFill>
                  <a:srgbClr val="002060"/>
                </a:solidFill>
              </a:rPr>
            </a:br>
            <a:r>
              <a:rPr lang="it-IT" dirty="0">
                <a:solidFill>
                  <a:schemeClr val="tx2"/>
                </a:solidFill>
              </a:rPr>
              <a:t/>
            </a:r>
            <a:br>
              <a:rPr lang="it-IT" dirty="0">
                <a:solidFill>
                  <a:schemeClr val="tx2"/>
                </a:solidFill>
              </a:rPr>
            </a:b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it-IT" sz="80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sz="8000" b="1" i="1" dirty="0" smtClean="0">
                <a:solidFill>
                  <a:schemeClr val="tx2">
                    <a:lumMod val="50000"/>
                  </a:schemeClr>
                </a:solidFill>
              </a:rPr>
              <a:t>1 </a:t>
            </a:r>
            <a:r>
              <a:rPr lang="it-IT" sz="8000" b="1" i="1" dirty="0">
                <a:solidFill>
                  <a:schemeClr val="tx2">
                    <a:lumMod val="50000"/>
                  </a:schemeClr>
                </a:solidFill>
              </a:rPr>
              <a:t>milione e </a:t>
            </a:r>
            <a:r>
              <a:rPr lang="it-IT" sz="8000" b="1" i="1" dirty="0" smtClean="0">
                <a:solidFill>
                  <a:schemeClr val="tx2">
                    <a:lumMod val="50000"/>
                  </a:schemeClr>
                </a:solidFill>
              </a:rPr>
              <a:t>800 </a:t>
            </a:r>
            <a:r>
              <a:rPr lang="it-IT" sz="8000" b="1" i="1" dirty="0">
                <a:solidFill>
                  <a:schemeClr val="tx2">
                    <a:lumMod val="50000"/>
                  </a:schemeClr>
                </a:solidFill>
              </a:rPr>
              <a:t>mila </a:t>
            </a:r>
            <a:r>
              <a:rPr lang="it-IT" sz="8000" i="1" dirty="0">
                <a:solidFill>
                  <a:schemeClr val="tx2">
                    <a:lumMod val="50000"/>
                  </a:schemeClr>
                </a:solidFill>
              </a:rPr>
              <a:t>le foto Instagram </a:t>
            </a:r>
            <a:r>
              <a:rPr lang="it-IT" sz="8000" i="1" dirty="0" err="1">
                <a:solidFill>
                  <a:schemeClr val="tx2">
                    <a:lumMod val="50000"/>
                  </a:schemeClr>
                </a:solidFill>
              </a:rPr>
              <a:t>taggate</a:t>
            </a:r>
            <a:r>
              <a:rPr lang="it-IT" sz="8000" i="1" dirty="0">
                <a:solidFill>
                  <a:schemeClr val="tx2">
                    <a:lumMod val="50000"/>
                  </a:schemeClr>
                </a:solidFill>
              </a:rPr>
              <a:t> con #</a:t>
            </a:r>
            <a:r>
              <a:rPr lang="it-IT" sz="8000" i="1" dirty="0" err="1">
                <a:solidFill>
                  <a:schemeClr val="tx2">
                    <a:lumMod val="50000"/>
                  </a:schemeClr>
                </a:solidFill>
              </a:rPr>
              <a:t>WeAreinPuglia</a:t>
            </a:r>
            <a:endParaRPr lang="it-IT" sz="80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it-IT" sz="7200" b="1" i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sz="7200" b="1" i="1" dirty="0" err="1" smtClean="0">
                <a:solidFill>
                  <a:schemeClr val="tx2">
                    <a:lumMod val="50000"/>
                  </a:schemeClr>
                </a:solidFill>
              </a:rPr>
              <a:t>Facebook</a:t>
            </a:r>
            <a:endParaRPr lang="it-IT" sz="72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sz="7200" i="1" dirty="0" err="1" smtClean="0">
                <a:solidFill>
                  <a:schemeClr val="tx2">
                    <a:lumMod val="50000"/>
                  </a:schemeClr>
                </a:solidFill>
              </a:rPr>
              <a:t>WeAreinPuglia</a:t>
            </a:r>
            <a:r>
              <a:rPr lang="it-IT" sz="72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7200" b="1" i="1" dirty="0" smtClean="0">
                <a:solidFill>
                  <a:schemeClr val="tx2">
                    <a:lumMod val="50000"/>
                  </a:schemeClr>
                </a:solidFill>
              </a:rPr>
              <a:t>180 </a:t>
            </a:r>
            <a:r>
              <a:rPr lang="it-IT" sz="7200" b="1" i="1" dirty="0">
                <a:solidFill>
                  <a:schemeClr val="tx2">
                    <a:lumMod val="50000"/>
                  </a:schemeClr>
                </a:solidFill>
              </a:rPr>
              <a:t>mila </a:t>
            </a:r>
            <a:endParaRPr lang="it-IT" sz="72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sz="7200" i="1" dirty="0" err="1" smtClean="0">
                <a:solidFill>
                  <a:schemeClr val="tx2">
                    <a:lumMod val="50000"/>
                  </a:schemeClr>
                </a:solidFill>
              </a:rPr>
              <a:t>PugliaEvents</a:t>
            </a:r>
            <a:r>
              <a:rPr lang="it-IT" sz="72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7200" b="1" i="1" dirty="0" smtClean="0">
                <a:solidFill>
                  <a:schemeClr val="tx2">
                    <a:lumMod val="50000"/>
                  </a:schemeClr>
                </a:solidFill>
              </a:rPr>
              <a:t>121 </a:t>
            </a:r>
            <a:r>
              <a:rPr lang="it-IT" sz="7200" b="1" i="1" dirty="0">
                <a:solidFill>
                  <a:schemeClr val="tx2">
                    <a:lumMod val="50000"/>
                  </a:schemeClr>
                </a:solidFill>
              </a:rPr>
              <a:t>mila </a:t>
            </a:r>
            <a:endParaRPr lang="it-IT" sz="72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sz="7200" i="1" dirty="0" smtClean="0">
                <a:solidFill>
                  <a:schemeClr val="tx2">
                    <a:lumMod val="50000"/>
                  </a:schemeClr>
                </a:solidFill>
              </a:rPr>
              <a:t>Puglia365 </a:t>
            </a:r>
            <a:r>
              <a:rPr lang="it-IT" sz="7200" b="1" i="1" dirty="0" smtClean="0">
                <a:solidFill>
                  <a:schemeClr val="tx2">
                    <a:lumMod val="50000"/>
                  </a:schemeClr>
                </a:solidFill>
              </a:rPr>
              <a:t>13mila</a:t>
            </a:r>
            <a:r>
              <a:rPr lang="it-IT" sz="72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it-IT" sz="72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sz="7200" b="1" i="1" dirty="0" smtClean="0">
                <a:solidFill>
                  <a:schemeClr val="tx2">
                    <a:lumMod val="50000"/>
                  </a:schemeClr>
                </a:solidFill>
              </a:rPr>
              <a:t>Instagram</a:t>
            </a:r>
            <a:endParaRPr lang="it-IT" sz="72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sz="7200" i="1" dirty="0" err="1" smtClean="0">
                <a:solidFill>
                  <a:schemeClr val="tx2">
                    <a:lumMod val="50000"/>
                  </a:schemeClr>
                </a:solidFill>
              </a:rPr>
              <a:t>WeAreinPuglia</a:t>
            </a:r>
            <a:r>
              <a:rPr lang="it-IT" sz="72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7200" b="1" i="1" dirty="0" smtClean="0">
                <a:solidFill>
                  <a:schemeClr val="tx2">
                    <a:lumMod val="50000"/>
                  </a:schemeClr>
                </a:solidFill>
              </a:rPr>
              <a:t>111mila</a:t>
            </a:r>
            <a:endParaRPr lang="it-IT" sz="72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sz="7200" i="1" dirty="0" err="1">
                <a:solidFill>
                  <a:schemeClr val="tx2">
                    <a:lumMod val="50000"/>
                  </a:schemeClr>
                </a:solidFill>
              </a:rPr>
              <a:t>PugliaEvents</a:t>
            </a:r>
            <a:r>
              <a:rPr lang="it-IT" sz="72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7200" b="1" i="1" dirty="0" smtClean="0">
                <a:solidFill>
                  <a:schemeClr val="tx2">
                    <a:lumMod val="50000"/>
                  </a:schemeClr>
                </a:solidFill>
              </a:rPr>
              <a:t>15.4mila</a:t>
            </a:r>
          </a:p>
          <a:p>
            <a:pPr marL="0" indent="0">
              <a:buNone/>
            </a:pPr>
            <a:endParaRPr lang="it-IT" sz="7200" i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sz="7200" b="1" i="1" dirty="0" err="1" smtClean="0">
                <a:solidFill>
                  <a:schemeClr val="tx2">
                    <a:lumMod val="50000"/>
                  </a:schemeClr>
                </a:solidFill>
              </a:rPr>
              <a:t>Twitter</a:t>
            </a:r>
            <a:endParaRPr lang="it-IT" sz="72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sz="7200" i="1" dirty="0">
                <a:solidFill>
                  <a:schemeClr val="tx2">
                    <a:lumMod val="50000"/>
                  </a:schemeClr>
                </a:solidFill>
              </a:rPr>
              <a:t>@</a:t>
            </a:r>
            <a:r>
              <a:rPr lang="it-IT" sz="7200" i="1" dirty="0" err="1">
                <a:solidFill>
                  <a:schemeClr val="tx2">
                    <a:lumMod val="50000"/>
                  </a:schemeClr>
                </a:solidFill>
              </a:rPr>
              <a:t>viaggiarepuglia</a:t>
            </a:r>
            <a:r>
              <a:rPr lang="it-IT" sz="72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7200" b="1" i="1" dirty="0" smtClean="0">
                <a:solidFill>
                  <a:schemeClr val="tx2">
                    <a:lumMod val="50000"/>
                  </a:schemeClr>
                </a:solidFill>
              </a:rPr>
              <a:t>31.6 mila</a:t>
            </a:r>
            <a:endParaRPr lang="it-IT" sz="72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sz="7200" i="1" dirty="0">
                <a:solidFill>
                  <a:schemeClr val="tx2">
                    <a:lumMod val="50000"/>
                  </a:schemeClr>
                </a:solidFill>
              </a:rPr>
              <a:t>@</a:t>
            </a:r>
            <a:r>
              <a:rPr lang="it-IT" sz="7200" i="1" dirty="0" err="1">
                <a:solidFill>
                  <a:schemeClr val="tx2">
                    <a:lumMod val="50000"/>
                  </a:schemeClr>
                </a:solidFill>
              </a:rPr>
              <a:t>weareinpuglia</a:t>
            </a:r>
            <a:r>
              <a:rPr lang="it-IT" sz="72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7200" b="1" i="1" dirty="0" smtClean="0">
                <a:solidFill>
                  <a:schemeClr val="tx2">
                    <a:lumMod val="50000"/>
                  </a:schemeClr>
                </a:solidFill>
              </a:rPr>
              <a:t>11mila </a:t>
            </a:r>
            <a:r>
              <a:rPr lang="it-IT" sz="7200" b="1" i="1" dirty="0">
                <a:solidFill>
                  <a:schemeClr val="tx2">
                    <a:lumMod val="50000"/>
                  </a:schemeClr>
                </a:solidFill>
              </a:rPr>
              <a:t>circa</a:t>
            </a:r>
            <a:endParaRPr lang="it-IT" sz="72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sz="7200" i="1" dirty="0">
                <a:solidFill>
                  <a:schemeClr val="tx2">
                    <a:lumMod val="50000"/>
                  </a:schemeClr>
                </a:solidFill>
              </a:rPr>
              <a:t>@</a:t>
            </a:r>
            <a:r>
              <a:rPr lang="it-IT" sz="7200" i="1" dirty="0" err="1">
                <a:solidFill>
                  <a:schemeClr val="tx2">
                    <a:lumMod val="50000"/>
                  </a:schemeClr>
                </a:solidFill>
              </a:rPr>
              <a:t>pugliaevents</a:t>
            </a:r>
            <a:r>
              <a:rPr lang="it-IT" sz="72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7200" b="1" i="1" dirty="0" smtClean="0">
                <a:solidFill>
                  <a:schemeClr val="tx2">
                    <a:lumMod val="50000"/>
                  </a:schemeClr>
                </a:solidFill>
              </a:rPr>
              <a:t>32.4 mila</a:t>
            </a:r>
            <a:endParaRPr lang="it-IT" sz="7200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8594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i="1" dirty="0" smtClean="0">
                <a:solidFill>
                  <a:srgbClr val="002060"/>
                </a:solidFill>
              </a:rPr>
              <a:t>Focus sui Paesi Target</a:t>
            </a:r>
            <a:endParaRPr lang="it-IT" sz="3200" i="1" dirty="0">
              <a:solidFill>
                <a:srgbClr val="00206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64426"/>
            <a:ext cx="8229600" cy="359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85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i="1" dirty="0" smtClean="0">
                <a:solidFill>
                  <a:srgbClr val="002060"/>
                </a:solidFill>
              </a:rPr>
              <a:t>Focus sui paesi target</a:t>
            </a:r>
            <a:endParaRPr lang="it-IT" sz="3200" i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it-IT" sz="3000" dirty="0">
                <a:solidFill>
                  <a:srgbClr val="002060"/>
                </a:solidFill>
              </a:rPr>
              <a:t>PERNOTTAMENTI IN VALORI ASSOLUTI NEL 2018 E VARIAZIONE % DAL 2015 AL 2018</a:t>
            </a:r>
          </a:p>
          <a:p>
            <a:pPr algn="ctr"/>
            <a:endParaRPr lang="it-IT" b="1" dirty="0">
              <a:solidFill>
                <a:srgbClr val="002060"/>
              </a:solidFill>
            </a:endParaRPr>
          </a:p>
          <a:p>
            <a:pPr algn="ctr"/>
            <a:r>
              <a:rPr lang="it-IT" b="1" dirty="0">
                <a:solidFill>
                  <a:srgbClr val="002060"/>
                </a:solidFill>
              </a:rPr>
              <a:t>Stati Uniti d’America: 181.600 (+56%)</a:t>
            </a:r>
          </a:p>
          <a:p>
            <a:pPr algn="ctr"/>
            <a:r>
              <a:rPr lang="it-IT" b="1" dirty="0">
                <a:solidFill>
                  <a:srgbClr val="002060"/>
                </a:solidFill>
              </a:rPr>
              <a:t>Russia: 72.600 (+44%)</a:t>
            </a:r>
          </a:p>
          <a:p>
            <a:pPr algn="ctr"/>
            <a:r>
              <a:rPr lang="it-IT" b="1" dirty="0">
                <a:solidFill>
                  <a:srgbClr val="002060"/>
                </a:solidFill>
              </a:rPr>
              <a:t>Paesi Scandinavi: 71.100 (+21%)</a:t>
            </a:r>
          </a:p>
          <a:p>
            <a:pPr algn="ctr"/>
            <a:r>
              <a:rPr lang="it-IT" b="1" dirty="0">
                <a:solidFill>
                  <a:srgbClr val="002060"/>
                </a:solidFill>
              </a:rPr>
              <a:t>Australia: 61.300 (+184%)</a:t>
            </a:r>
          </a:p>
          <a:p>
            <a:pPr algn="ctr"/>
            <a:r>
              <a:rPr lang="it-IT" b="1" dirty="0">
                <a:solidFill>
                  <a:srgbClr val="002060"/>
                </a:solidFill>
              </a:rPr>
              <a:t>Brasile: 40.200 (+99%)</a:t>
            </a:r>
          </a:p>
          <a:p>
            <a:pPr algn="ctr"/>
            <a:r>
              <a:rPr lang="it-IT" b="1" dirty="0">
                <a:solidFill>
                  <a:srgbClr val="002060"/>
                </a:solidFill>
              </a:rPr>
              <a:t>Cina: 9.500 (+92%) </a:t>
            </a:r>
            <a:endParaRPr lang="it-IT" b="1" dirty="0" smtClean="0">
              <a:solidFill>
                <a:srgbClr val="00206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2091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i="1" dirty="0" smtClean="0">
                <a:solidFill>
                  <a:schemeClr val="tx2">
                    <a:lumMod val="50000"/>
                  </a:schemeClr>
                </a:solidFill>
              </a:rPr>
              <a:t>Nuovi mercati target: alla conquista degli USA</a:t>
            </a:r>
            <a:endParaRPr lang="it-IT" sz="32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La conquista della città di New York ha rappresentato il valore-obiettivo del 2019. </a:t>
            </a:r>
            <a:endParaRPr lang="it-IT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La Puglia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ha partecipato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al:</a:t>
            </a:r>
          </a:p>
          <a:p>
            <a:pPr marL="0" indent="0" algn="just">
              <a:buNone/>
            </a:pPr>
            <a:r>
              <a:rPr lang="it-IT" b="1" i="1" dirty="0" smtClean="0">
                <a:solidFill>
                  <a:schemeClr val="tx2">
                    <a:lumMod val="50000"/>
                  </a:schemeClr>
                </a:solidFill>
              </a:rPr>
              <a:t>New </a:t>
            </a:r>
            <a:r>
              <a:rPr lang="it-IT" b="1" i="1" dirty="0">
                <a:solidFill>
                  <a:schemeClr val="tx2">
                    <a:lumMod val="50000"/>
                  </a:schemeClr>
                </a:solidFill>
              </a:rPr>
              <a:t>York Times Travel Show </a:t>
            </a:r>
            <a:endParaRPr lang="it-IT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it-IT" b="1" i="1" dirty="0" err="1" smtClean="0">
                <a:solidFill>
                  <a:schemeClr val="tx2">
                    <a:lumMod val="50000"/>
                  </a:schemeClr>
                </a:solidFill>
              </a:rPr>
              <a:t>Italian</a:t>
            </a:r>
            <a:r>
              <a:rPr lang="it-IT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b="1" i="1" dirty="0" err="1">
                <a:solidFill>
                  <a:schemeClr val="tx2">
                    <a:lumMod val="50000"/>
                  </a:schemeClr>
                </a:solidFill>
              </a:rPr>
              <a:t>Luxury</a:t>
            </a:r>
            <a:r>
              <a:rPr lang="it-IT" b="1" i="1" dirty="0">
                <a:solidFill>
                  <a:schemeClr val="tx2">
                    <a:lumMod val="50000"/>
                  </a:schemeClr>
                </a:solidFill>
              </a:rPr>
              <a:t> Workshop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organizzato da ENIT.</a:t>
            </a:r>
          </a:p>
          <a:p>
            <a:pPr>
              <a:spcAft>
                <a:spcPts val="0"/>
              </a:spcAft>
            </a:pP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In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primavera a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Times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Square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, nel cuore di Manhattan, sono state proiettate per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due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settimane consecutive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immagini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della Puglia sul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grande </a:t>
            </a:r>
            <a:r>
              <a:rPr lang="it-IT" dirty="0" err="1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ledwall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 della piazza più famosa al mondo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: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prima iniziativa promozionale simile mai realizzata da una regione italiana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. </a:t>
            </a:r>
            <a:endParaRPr lang="it-IT" dirty="0" smtClean="0">
              <a:solidFill>
                <a:schemeClr val="tx2">
                  <a:lumMod val="50000"/>
                </a:schemeClr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Proprio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nella Grande Mela, inoltre,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si è intensificata la collaborazione della Regione Puglia  con i Pugliesi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nel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Mondo</a:t>
            </a:r>
            <a:endParaRPr lang="it-IT" sz="2400" dirty="0">
              <a:solidFill>
                <a:schemeClr val="tx2">
                  <a:lumMod val="50000"/>
                </a:schemeClr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A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Miami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it-IT" dirty="0" err="1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Pugliapromozione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 ha partecipato al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Seatrade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 Cruise Global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, la più importante fiera mondiale del turismo crocieristico in collaborazione con le autorità portuali del Mare Adriatico Meridionale e del Mar Ionio.</a:t>
            </a:r>
            <a:endParaRPr lang="it-IT" sz="2400" dirty="0">
              <a:solidFill>
                <a:schemeClr val="tx2">
                  <a:lumMod val="50000"/>
                </a:schemeClr>
              </a:solidFill>
              <a:latin typeface="Calibri" charset="0"/>
              <a:ea typeface="Calibri" charset="0"/>
              <a:cs typeface="Times New Roman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9876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i="1" dirty="0" smtClean="0">
                <a:solidFill>
                  <a:schemeClr val="tx2">
                    <a:lumMod val="50000"/>
                  </a:schemeClr>
                </a:solidFill>
              </a:rPr>
              <a:t>Nuovi mercati target: la Russia</a:t>
            </a:r>
            <a:endParaRPr lang="it-IT" sz="32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Helvetica" charset="0"/>
                <a:ea typeface="Times New Roman" charset="0"/>
                <a:cs typeface="Times New Roman" charset="0"/>
              </a:rPr>
              <a:t>Nei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Helvetica" charset="0"/>
                <a:ea typeface="Times New Roman" charset="0"/>
                <a:cs typeface="Times New Roman" charset="0"/>
              </a:rPr>
              <a:t> primi due quadrimestri del 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Helvetica" charset="0"/>
                <a:ea typeface="Times New Roman" charset="0"/>
                <a:cs typeface="Times New Roman" charset="0"/>
              </a:rPr>
              <a:t>2019 il 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Helvetica" charset="0"/>
                <a:ea typeface="Times New Roman" charset="0"/>
                <a:cs typeface="Times New Roman" charset="0"/>
              </a:rPr>
              <a:t>mercato 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Helvetica" charset="0"/>
                <a:ea typeface="Times New Roman" charset="0"/>
                <a:cs typeface="Times New Roman" charset="0"/>
              </a:rPr>
              <a:t>russo registra il </a:t>
            </a:r>
            <a:r>
              <a:rPr lang="it-IT" sz="2000" b="1" dirty="0">
                <a:solidFill>
                  <a:schemeClr val="tx2">
                    <a:lumMod val="50000"/>
                  </a:schemeClr>
                </a:solidFill>
                <a:latin typeface="Helvetica" charset="0"/>
                <a:ea typeface="Times New Roman" charset="0"/>
                <a:cs typeface="Times New Roman" charset="0"/>
              </a:rPr>
              <a:t>maggior incremento percentuale di arrivi e presenze in Puglia 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Helvetica" charset="0"/>
                <a:ea typeface="Times New Roman" charset="0"/>
                <a:cs typeface="Times New Roman" charset="0"/>
              </a:rPr>
              <a:t>(rispettivamente </a:t>
            </a:r>
            <a:r>
              <a:rPr lang="it-IT" sz="2000" b="1" dirty="0">
                <a:solidFill>
                  <a:schemeClr val="tx2">
                    <a:lumMod val="50000"/>
                  </a:schemeClr>
                </a:solidFill>
                <a:latin typeface="Helvetica" charset="0"/>
                <a:ea typeface="Times New Roman" charset="0"/>
                <a:cs typeface="Times New Roman" charset="0"/>
              </a:rPr>
              <a:t>+40,2%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Helvetica" charset="0"/>
                <a:ea typeface="Times New Roman" charset="0"/>
                <a:cs typeface="Times New Roman" charset="0"/>
              </a:rPr>
              <a:t> e </a:t>
            </a:r>
            <a:r>
              <a:rPr lang="it-IT" sz="2000" b="1" dirty="0">
                <a:solidFill>
                  <a:schemeClr val="tx2">
                    <a:lumMod val="50000"/>
                  </a:schemeClr>
                </a:solidFill>
                <a:latin typeface="Helvetica" charset="0"/>
                <a:ea typeface="Times New Roman" charset="0"/>
                <a:cs typeface="Times New Roman" charset="0"/>
              </a:rPr>
              <a:t>+43,4%) 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Helvetica" charset="0"/>
                <a:ea typeface="Times New Roman" charset="0"/>
                <a:cs typeface="Times New Roman" charset="0"/>
              </a:rPr>
              <a:t>rispetto allo stesso periodo dell’anno 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Helvetica" charset="0"/>
                <a:ea typeface="Times New Roman" charset="0"/>
                <a:cs typeface="Times New Roman" charset="0"/>
              </a:rPr>
              <a:t>precedente, grazie anche ai voli diretti attivati negli ultimi 18 mesi. </a:t>
            </a:r>
          </a:p>
          <a:p>
            <a:pPr algn="just">
              <a:spcAft>
                <a:spcPts val="0"/>
              </a:spcAft>
            </a:pP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Helvetica" charset="0"/>
                <a:ea typeface="Times New Roman" charset="0"/>
                <a:cs typeface="Times New Roman" charset="0"/>
              </a:rPr>
              <a:t>La 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Helvetica" charset="0"/>
                <a:ea typeface="Times New Roman" charset="0"/>
                <a:cs typeface="Times New Roman" charset="0"/>
              </a:rPr>
              <a:t>Puglia ha partecipato nel 2019 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Helvetica" charset="0"/>
                <a:ea typeface="Times New Roman" charset="0"/>
                <a:cs typeface="Times New Roman" charset="0"/>
              </a:rPr>
              <a:t>a importanti 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Helvetica" charset="0"/>
                <a:ea typeface="Times New Roman" charset="0"/>
                <a:cs typeface="Times New Roman" charset="0"/>
              </a:rPr>
              <a:t>eventi b2b di settore: </a:t>
            </a:r>
            <a:r>
              <a:rPr lang="it-IT" sz="2000" b="1" dirty="0" smtClean="0">
                <a:solidFill>
                  <a:schemeClr val="tx2">
                    <a:lumMod val="50000"/>
                  </a:schemeClr>
                </a:solidFill>
                <a:latin typeface="Helvetica" charset="0"/>
                <a:ea typeface="Times New Roman" charset="0"/>
                <a:cs typeface="Times New Roman" charset="0"/>
              </a:rPr>
              <a:t>ILTM </a:t>
            </a:r>
            <a:r>
              <a:rPr lang="it-IT" sz="2000" b="1" dirty="0">
                <a:solidFill>
                  <a:schemeClr val="tx2">
                    <a:lumMod val="50000"/>
                  </a:schemeClr>
                </a:solidFill>
                <a:latin typeface="Helvetica" charset="0"/>
                <a:ea typeface="Times New Roman" charset="0"/>
                <a:cs typeface="Times New Roman" charset="0"/>
              </a:rPr>
              <a:t>Asia-Pacific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Helvetica" charset="0"/>
                <a:ea typeface="Times New Roman" charset="0"/>
                <a:cs typeface="Times New Roman" charset="0"/>
              </a:rPr>
              <a:t>, </a:t>
            </a:r>
            <a:r>
              <a:rPr lang="it-IT" sz="2000" b="1" dirty="0" err="1" smtClean="0">
                <a:solidFill>
                  <a:schemeClr val="tx2">
                    <a:lumMod val="50000"/>
                  </a:schemeClr>
                </a:solidFill>
                <a:latin typeface="Helvetica" charset="0"/>
                <a:ea typeface="Times New Roman" charset="0"/>
                <a:cs typeface="Times New Roman" charset="0"/>
              </a:rPr>
              <a:t>Good</a:t>
            </a:r>
            <a:r>
              <a:rPr lang="it-IT" sz="2000" b="1" dirty="0" smtClean="0">
                <a:solidFill>
                  <a:schemeClr val="tx2">
                    <a:lumMod val="50000"/>
                  </a:schemeClr>
                </a:solidFill>
                <a:latin typeface="Helvetica" charset="0"/>
                <a:ea typeface="Times New Roman" charset="0"/>
                <a:cs typeface="Times New Roman" charset="0"/>
              </a:rPr>
              <a:t> </a:t>
            </a:r>
            <a:r>
              <a:rPr lang="it-IT" sz="2000" b="1" dirty="0">
                <a:solidFill>
                  <a:schemeClr val="tx2">
                    <a:lumMod val="50000"/>
                  </a:schemeClr>
                </a:solidFill>
                <a:latin typeface="Helvetica" charset="0"/>
                <a:ea typeface="Times New Roman" charset="0"/>
                <a:cs typeface="Times New Roman" charset="0"/>
              </a:rPr>
              <a:t>Time </a:t>
            </a:r>
            <a:r>
              <a:rPr lang="it-IT" sz="2000" b="1" dirty="0" smtClean="0">
                <a:solidFill>
                  <a:schemeClr val="tx2">
                    <a:lumMod val="50000"/>
                  </a:schemeClr>
                </a:solidFill>
                <a:latin typeface="Helvetica" charset="0"/>
                <a:ea typeface="Times New Roman" charset="0"/>
                <a:cs typeface="Times New Roman" charset="0"/>
              </a:rPr>
              <a:t>Vision 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Helvetica" charset="0"/>
                <a:ea typeface="Times New Roman" charset="0"/>
                <a:cs typeface="Times New Roman" charset="0"/>
              </a:rPr>
              <a:t>e </a:t>
            </a:r>
            <a:r>
              <a:rPr lang="it-IT" sz="2000" b="1" dirty="0">
                <a:solidFill>
                  <a:schemeClr val="tx2">
                    <a:lumMod val="50000"/>
                  </a:schemeClr>
                </a:solidFill>
                <a:latin typeface="Helvetica" charset="0"/>
                <a:ea typeface="Times New Roman" charset="0"/>
                <a:cs typeface="Times New Roman" charset="0"/>
              </a:rPr>
              <a:t>MITT di Mosca, uno dei cinque eventi più grandi al mondo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Helvetica" charset="0"/>
                <a:ea typeface="Times New Roman" charset="0"/>
                <a:cs typeface="Times New Roman" charset="0"/>
              </a:rPr>
              <a:t>, oltre ad importanti missioni istituzionali, fra cui la </a:t>
            </a:r>
            <a:r>
              <a:rPr lang="it-IT" sz="2000" b="1" dirty="0">
                <a:solidFill>
                  <a:schemeClr val="tx2">
                    <a:lumMod val="50000"/>
                  </a:schemeClr>
                </a:solidFill>
                <a:latin typeface="Helvetica" charset="0"/>
                <a:ea typeface="Times New Roman" charset="0"/>
                <a:cs typeface="Times New Roman" charset="0"/>
              </a:rPr>
              <a:t>presentazione dell'edizione 2019 del Festival de La Notte della </a:t>
            </a:r>
            <a:r>
              <a:rPr lang="it-IT" sz="2000" b="1" dirty="0" smtClean="0">
                <a:solidFill>
                  <a:schemeClr val="tx2">
                    <a:lumMod val="50000"/>
                  </a:schemeClr>
                </a:solidFill>
                <a:latin typeface="Helvetica" charset="0"/>
                <a:ea typeface="Times New Roman" charset="0"/>
                <a:cs typeface="Times New Roman" charset="0"/>
              </a:rPr>
              <a:t>Taranta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Helvetica" charset="0"/>
                <a:ea typeface="Times New Roman" charset="0"/>
                <a:cs typeface="Times New Roman" charset="0"/>
              </a:rPr>
              <a:t>.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</a:rPr>
              <a:t>Prossimo obiettivo </a:t>
            </a:r>
            <a:r>
              <a:rPr lang="it-IT" sz="2000" b="1" dirty="0" smtClean="0">
                <a:solidFill>
                  <a:schemeClr val="tx2">
                    <a:lumMod val="50000"/>
                  </a:schemeClr>
                </a:solidFill>
              </a:rPr>
              <a:t>aprire </a:t>
            </a:r>
            <a:r>
              <a:rPr lang="it-IT" sz="2000" b="1" dirty="0">
                <a:solidFill>
                  <a:schemeClr val="tx2">
                    <a:lumMod val="50000"/>
                  </a:schemeClr>
                </a:solidFill>
              </a:rPr>
              <a:t>al mercato di San Pietroburgo e della regione della Russia </a:t>
            </a:r>
            <a:r>
              <a:rPr lang="it-IT" sz="2000" b="1" dirty="0" smtClean="0">
                <a:solidFill>
                  <a:schemeClr val="tx2">
                    <a:lumMod val="50000"/>
                  </a:schemeClr>
                </a:solidFill>
              </a:rPr>
              <a:t>Nord-Occidentale. </a:t>
            </a:r>
            <a:endParaRPr lang="it-IT" sz="2000" dirty="0" smtClean="0">
              <a:solidFill>
                <a:schemeClr val="tx2">
                  <a:lumMod val="50000"/>
                </a:schemeClr>
              </a:solidFill>
              <a:latin typeface="Helvetica" charset="0"/>
              <a:ea typeface="Times New Roman" charset="0"/>
              <a:cs typeface="Times New Roman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Helvetica" charset="0"/>
                <a:ea typeface="Times New Roman" charset="0"/>
                <a:cs typeface="Times New Roman" charset="0"/>
              </a:rPr>
              <a:t>Dal 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Helvetica" charset="0"/>
                <a:ea typeface="Times New Roman" charset="0"/>
                <a:cs typeface="Times New Roman" charset="0"/>
              </a:rPr>
              <a:t>2020 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Helvetica" charset="0"/>
                <a:ea typeface="Times New Roman" charset="0"/>
                <a:cs typeface="Times New Roman" charset="0"/>
              </a:rPr>
              <a:t>previsti </a:t>
            </a:r>
            <a:r>
              <a:rPr lang="it-IT" sz="2000" b="1" dirty="0">
                <a:solidFill>
                  <a:schemeClr val="tx2">
                    <a:lumMod val="50000"/>
                  </a:schemeClr>
                </a:solidFill>
                <a:latin typeface="Helvetica" charset="0"/>
                <a:ea typeface="Times New Roman" charset="0"/>
                <a:cs typeface="Times New Roman" charset="0"/>
              </a:rPr>
              <a:t>ulteriori voli 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Helvetica" charset="0"/>
                <a:ea typeface="Times New Roman" charset="0"/>
                <a:cs typeface="Times New Roman" charset="0"/>
              </a:rPr>
              <a:t>anche con investimenti nei confronti dell'Aeroporto del Salento di Brindisi</a:t>
            </a:r>
            <a:endParaRPr lang="it-IT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286000" y="50512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it-IT" sz="3200" dirty="0">
                <a:latin typeface="Times New Roman" charset="0"/>
                <a:ea typeface="Times New Roman" charset="0"/>
                <a:cs typeface="Times New Roman" charset="0"/>
              </a:rPr>
              <a:t> </a:t>
            </a:r>
            <a:endParaRPr lang="it-IT" sz="3200" dirty="0"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47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i="1" dirty="0" smtClean="0">
                <a:solidFill>
                  <a:schemeClr val="tx2">
                    <a:lumMod val="50000"/>
                  </a:schemeClr>
                </a:solidFill>
              </a:rPr>
              <a:t>Nuovi</a:t>
            </a:r>
            <a:r>
              <a:rPr lang="it-IT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3200" i="1" dirty="0" smtClean="0">
                <a:solidFill>
                  <a:schemeClr val="tx2">
                    <a:lumMod val="50000"/>
                  </a:schemeClr>
                </a:solidFill>
              </a:rPr>
              <a:t>Mercati Target: la Cina</a:t>
            </a:r>
            <a:endParaRPr lang="it-IT" sz="32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it-IT" dirty="0" smtClean="0">
              <a:solidFill>
                <a:schemeClr val="tx2"/>
              </a:solidFill>
            </a:endParaRPr>
          </a:p>
          <a:p>
            <a:pPr algn="just"/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L'Italia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dal 2018 si è affermata come prima destinazione europea per il turismo cinese,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e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le previsioni dicono che questa leadership si consoliderà nel 2020,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anno del turismo e della cultura italo-cinese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it-IT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I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flussi turistici dalla Cina sono cresciuti del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35,2% nel periodo gennaio-agosto 2019 rispetto allo stesso periodo del 2018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, pur attestandosi su valori assoluti ancora poco rilevanti. </a:t>
            </a:r>
            <a:endParaRPr lang="it-IT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Nel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2019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una grande operazione di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comunicazione al pubblico della destinazione Puglia in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partnership con il CITS - China International Travel Service,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tour operator di stato,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con una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campagna on e off line che ha coinvolto le più importanti piattaforme utilizzate in Cina. </a:t>
            </a:r>
          </a:p>
          <a:p>
            <a:pPr algn="just"/>
            <a:r>
              <a:rPr lang="it-IT" dirty="0" err="1">
                <a:solidFill>
                  <a:schemeClr val="tx2">
                    <a:lumMod val="50000"/>
                  </a:schemeClr>
                </a:solidFill>
              </a:rPr>
              <a:t>Pugliapromozione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 ha anche partecipato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all’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ILTM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China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,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 ITB Shanghai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 e alla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recente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fiera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CIIE - China International Import Expo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 in collaborazione con Assessorato all'Agricoltura, ARTI e la Sezione Formazione Professionale. </a:t>
            </a:r>
          </a:p>
          <a:p>
            <a:endParaRPr lang="it-IT" b="1" dirty="0">
              <a:solidFill>
                <a:schemeClr val="tx2"/>
              </a:solidFill>
            </a:endParaRPr>
          </a:p>
          <a:p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006280" y="1600200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9490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i="1" dirty="0">
                <a:solidFill>
                  <a:schemeClr val="tx2">
                    <a:lumMod val="50000"/>
                  </a:schemeClr>
                </a:solidFill>
              </a:rPr>
              <a:t>La promozione </a:t>
            </a:r>
            <a:r>
              <a:rPr lang="it-IT" sz="3200" i="1" dirty="0" smtClean="0">
                <a:solidFill>
                  <a:schemeClr val="tx2">
                    <a:lumMod val="50000"/>
                  </a:schemeClr>
                </a:solidFill>
              </a:rPr>
              <a:t>con i </a:t>
            </a:r>
            <a:r>
              <a:rPr lang="it-IT" sz="3200" b="1" i="1" dirty="0" smtClean="0">
                <a:solidFill>
                  <a:schemeClr val="tx2">
                    <a:lumMod val="50000"/>
                  </a:schemeClr>
                </a:solidFill>
              </a:rPr>
              <a:t>Pugliesi </a:t>
            </a:r>
            <a:r>
              <a:rPr lang="it-IT" sz="3200" b="1" i="1" dirty="0">
                <a:solidFill>
                  <a:schemeClr val="tx2">
                    <a:lumMod val="50000"/>
                  </a:schemeClr>
                </a:solidFill>
              </a:rPr>
              <a:t>nel Mondo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100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giorni di eventi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di promozione della Puglia diffusi in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16 città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di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 4 diversi continenti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in un arco temporale di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10 mesi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E’ l’esito dell’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avviso pubblico dedicato alle associazioni dei Pugliesi nel Mondo iscritte all’albo regionale ex LR 23/2000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per l’organizzazione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di eventi e attività per la promozione della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destinazione.</a:t>
            </a:r>
            <a:endParaRPr lang="it-IT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it-IT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All’avviso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pubblico hanno partecipato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26 associazioni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di cui 21 ammesse per un impegno di 200 mila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euro.</a:t>
            </a:r>
            <a:endParaRPr lang="it-IT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it-IT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Le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azioni messe in campo dalle associazioni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sono state di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comunicazione on e offline, degustazioni, concerti dal vivo, convegni e workshop, blog tour, presentazioni di libri, mostre fotografiche e proiezioni cinematografiche.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5498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5400" b="1" dirty="0">
                <a:solidFill>
                  <a:srgbClr val="0B75BA"/>
                </a:solidFill>
              </a:rPr>
              <a:t> </a:t>
            </a:r>
            <a:r>
              <a:rPr lang="it-IT" sz="5400" b="1" dirty="0" smtClean="0">
                <a:solidFill>
                  <a:srgbClr val="0B75BA"/>
                </a:solidFill>
              </a:rPr>
              <a:t/>
            </a:r>
            <a:br>
              <a:rPr lang="it-IT" sz="5400" b="1" dirty="0" smtClean="0">
                <a:solidFill>
                  <a:srgbClr val="0B75BA"/>
                </a:solidFill>
              </a:rPr>
            </a:br>
            <a:r>
              <a:rPr lang="it-IT" sz="5400" b="1" dirty="0" smtClean="0">
                <a:solidFill>
                  <a:srgbClr val="0B75BA"/>
                </a:solidFill>
              </a:rPr>
              <a:t/>
            </a:r>
            <a:br>
              <a:rPr lang="it-IT" sz="5400" b="1" dirty="0" smtClean="0">
                <a:solidFill>
                  <a:srgbClr val="0B75BA"/>
                </a:solidFill>
              </a:rPr>
            </a:br>
            <a:r>
              <a:rPr lang="it-IT" sz="4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4000" i="1" dirty="0" smtClean="0">
                <a:solidFill>
                  <a:schemeClr val="tx2">
                    <a:lumMod val="50000"/>
                  </a:schemeClr>
                </a:solidFill>
              </a:rPr>
              <a:t>Accoglienza 2019</a:t>
            </a:r>
            <a:r>
              <a:rPr lang="it-IT" sz="4000" i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it-IT" sz="4000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it-IT" sz="3600" i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it-IT" sz="3600" i="1" dirty="0">
                <a:solidFill>
                  <a:schemeClr val="tx2">
                    <a:lumMod val="50000"/>
                  </a:schemeClr>
                </a:solidFill>
              </a:rPr>
            </a:br>
            <a:endParaRPr lang="it-IT" sz="36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ctr">
              <a:tabLst>
                <a:tab pos="1703388" algn="l"/>
              </a:tabLst>
            </a:pPr>
            <a:r>
              <a:rPr lang="it-IT" sz="2000" b="1" dirty="0" smtClean="0">
                <a:solidFill>
                  <a:schemeClr val="tx2">
                    <a:lumMod val="50000"/>
                  </a:schemeClr>
                </a:solidFill>
              </a:rPr>
              <a:t>Programma animazione InPuglia365 </a:t>
            </a:r>
            <a:r>
              <a:rPr lang="it-IT" sz="2000" b="1" dirty="0">
                <a:solidFill>
                  <a:schemeClr val="tx2">
                    <a:lumMod val="50000"/>
                  </a:schemeClr>
                </a:solidFill>
              </a:rPr>
              <a:t>- Cultura, Natura, </a:t>
            </a:r>
            <a:r>
              <a:rPr lang="it-IT" sz="2000" b="1" dirty="0" smtClean="0">
                <a:solidFill>
                  <a:schemeClr val="tx2">
                    <a:lumMod val="50000"/>
                  </a:schemeClr>
                </a:solidFill>
              </a:rPr>
              <a:t>Gusto</a:t>
            </a:r>
            <a:r>
              <a:rPr lang="it-IT" sz="1800" b="1" dirty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it-IT" sz="18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sz="2000" b="1" dirty="0" smtClean="0">
                <a:solidFill>
                  <a:schemeClr val="tx2">
                    <a:lumMod val="50000"/>
                  </a:schemeClr>
                </a:solidFill>
              </a:rPr>
              <a:t>849 </a:t>
            </a:r>
            <a:r>
              <a:rPr lang="it-IT" sz="2000" i="1" dirty="0">
                <a:solidFill>
                  <a:schemeClr val="tx2">
                    <a:lumMod val="50000"/>
                  </a:schemeClr>
                </a:solidFill>
              </a:rPr>
              <a:t>appuntamenti </a:t>
            </a:r>
            <a:endParaRPr lang="it-IT" sz="20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sz="2000" b="1" dirty="0" smtClean="0">
                <a:solidFill>
                  <a:schemeClr val="tx2">
                    <a:lumMod val="50000"/>
                  </a:schemeClr>
                </a:solidFill>
              </a:rPr>
              <a:t>30 </a:t>
            </a:r>
            <a:r>
              <a:rPr lang="it-IT" sz="2000" i="1" dirty="0">
                <a:solidFill>
                  <a:schemeClr val="tx2">
                    <a:lumMod val="50000"/>
                  </a:schemeClr>
                </a:solidFill>
              </a:rPr>
              <a:t>week end </a:t>
            </a:r>
          </a:p>
          <a:p>
            <a:pPr marL="0" indent="0">
              <a:buNone/>
            </a:pPr>
            <a:r>
              <a:rPr lang="it-IT" sz="2000" b="1" dirty="0" smtClean="0">
                <a:solidFill>
                  <a:schemeClr val="tx2">
                    <a:lumMod val="50000"/>
                  </a:schemeClr>
                </a:solidFill>
              </a:rPr>
              <a:t>168 </a:t>
            </a:r>
            <a:r>
              <a:rPr lang="it-IT" sz="2000" i="1" dirty="0">
                <a:solidFill>
                  <a:schemeClr val="tx2">
                    <a:lumMod val="50000"/>
                  </a:schemeClr>
                </a:solidFill>
              </a:rPr>
              <a:t>diverse località della Puglia </a:t>
            </a:r>
            <a:endParaRPr lang="it-IT" sz="20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it-IT" sz="20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it-IT" sz="2000" b="1" dirty="0" smtClean="0">
                <a:solidFill>
                  <a:schemeClr val="tx2">
                    <a:lumMod val="50000"/>
                  </a:schemeClr>
                </a:solidFill>
              </a:rPr>
              <a:t>Porti e Aeroporti biglietto da visita della Puglia:</a:t>
            </a:r>
          </a:p>
          <a:p>
            <a:pPr marL="0" indent="0" algn="ctr">
              <a:buNone/>
            </a:pPr>
            <a:r>
              <a:rPr lang="it-IT" sz="1800" i="1" dirty="0" smtClean="0">
                <a:solidFill>
                  <a:schemeClr val="tx2">
                    <a:lumMod val="50000"/>
                  </a:schemeClr>
                </a:solidFill>
              </a:rPr>
              <a:t>Nuovi infopoint  e brandizzazione degli spazi negli aeroporti di Bari, Brindisi e nel porto di Bari</a:t>
            </a:r>
          </a:p>
          <a:p>
            <a:pPr marL="0" indent="0" algn="ctr">
              <a:buNone/>
            </a:pPr>
            <a:r>
              <a:rPr lang="it-IT" sz="1800" i="1" dirty="0" smtClean="0">
                <a:solidFill>
                  <a:schemeClr val="tx2">
                    <a:lumMod val="50000"/>
                  </a:schemeClr>
                </a:solidFill>
              </a:rPr>
              <a:t>Affluenza periodo estivo 40.000 utenti </a:t>
            </a:r>
          </a:p>
          <a:p>
            <a:pPr algn="ctr"/>
            <a:endParaRPr lang="it-IT" sz="18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it-IT" sz="2000" b="1" i="1" dirty="0">
              <a:solidFill>
                <a:schemeClr val="tx2">
                  <a:lumMod val="50000"/>
                </a:schemeClr>
              </a:solidFill>
            </a:endParaRPr>
          </a:p>
          <a:p>
            <a:pPr lvl="0" algn="ctr"/>
            <a:r>
              <a:rPr lang="it-IT" sz="2000" b="1" dirty="0"/>
              <a:t>Materiali editoriali a fini promozionali editi dall’</a:t>
            </a:r>
            <a:r>
              <a:rPr lang="it-IT" sz="2000" b="1" dirty="0" err="1"/>
              <a:t>Aret</a:t>
            </a:r>
            <a:r>
              <a:rPr lang="it-IT" sz="2000" b="1" dirty="0"/>
              <a:t> fra cui le nuove guide prodotto “Cicloturismo” e “Cattedrali, Castelli e Torri”</a:t>
            </a:r>
            <a:endParaRPr lang="it-IT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it-IT" sz="2000" i="1" dirty="0" smtClean="0">
                <a:solidFill>
                  <a:schemeClr val="tx2">
                    <a:lumMod val="50000"/>
                  </a:schemeClr>
                </a:solidFill>
              </a:rPr>
              <a:t>Realizzazione di 460.000 copie e distribuzione presso gli Info-point della rete regionale e i principali eventi promozionali in Italia e all’estero</a:t>
            </a:r>
            <a:endParaRPr lang="it-IT" sz="2000" i="1" dirty="0">
              <a:solidFill>
                <a:schemeClr val="tx2">
                  <a:lumMod val="50000"/>
                </a:schemeClr>
              </a:solidFill>
            </a:endParaRP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958697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i="1" dirty="0" smtClean="0">
                <a:solidFill>
                  <a:schemeClr val="tx2"/>
                </a:solidFill>
              </a:rPr>
              <a:t/>
            </a:r>
            <a:br>
              <a:rPr lang="it-IT" sz="3200" i="1" dirty="0" smtClean="0">
                <a:solidFill>
                  <a:schemeClr val="tx2"/>
                </a:solidFill>
              </a:rPr>
            </a:br>
            <a:r>
              <a:rPr lang="it-IT" sz="3100" i="1" dirty="0" smtClean="0">
                <a:solidFill>
                  <a:schemeClr val="tx2">
                    <a:lumMod val="50000"/>
                  </a:schemeClr>
                </a:solidFill>
              </a:rPr>
              <a:t>La </a:t>
            </a:r>
            <a:r>
              <a:rPr lang="it-IT" sz="3100" i="1" dirty="0">
                <a:solidFill>
                  <a:schemeClr val="tx2">
                    <a:lumMod val="50000"/>
                  </a:schemeClr>
                </a:solidFill>
              </a:rPr>
              <a:t>Puglia apprezzata </a:t>
            </a:r>
            <a:r>
              <a:rPr lang="it-IT" sz="2800" i="1" dirty="0">
                <a:solidFill>
                  <a:schemeClr val="tx2">
                    <a:lumMod val="50000"/>
                  </a:schemeClr>
                </a:solidFill>
              </a:rPr>
              <a:t>da giornalisti, blogger e tour operator stranieri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it-IT" sz="2400" b="1" i="1" dirty="0">
                <a:solidFill>
                  <a:schemeClr val="tx2">
                    <a:lumMod val="50000"/>
                  </a:schemeClr>
                </a:solidFill>
              </a:rPr>
              <a:t>40 attività  di educational fra </a:t>
            </a:r>
            <a:r>
              <a:rPr lang="it-IT" sz="2400" b="1" i="1" dirty="0" smtClean="0">
                <a:solidFill>
                  <a:schemeClr val="tx2">
                    <a:lumMod val="50000"/>
                  </a:schemeClr>
                </a:solidFill>
              </a:rPr>
              <a:t>cui</a:t>
            </a:r>
            <a:r>
              <a:rPr lang="it-IT" sz="1800" b="1" i="1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endParaRPr lang="it-IT" sz="1800" b="1" i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it-IT" sz="1600" b="1" i="1" dirty="0">
                <a:solidFill>
                  <a:schemeClr val="tx2">
                    <a:lumMod val="50000"/>
                  </a:schemeClr>
                </a:solidFill>
              </a:rPr>
              <a:t>Press Tour con la stampa nazionale</a:t>
            </a:r>
            <a:r>
              <a:rPr lang="it-IT" sz="1600" i="1" dirty="0">
                <a:solidFill>
                  <a:schemeClr val="tx2">
                    <a:lumMod val="50000"/>
                  </a:schemeClr>
                </a:solidFill>
              </a:rPr>
              <a:t>: con </a:t>
            </a:r>
            <a:r>
              <a:rPr lang="it-IT" sz="1600" dirty="0">
                <a:solidFill>
                  <a:schemeClr val="tx2">
                    <a:lumMod val="50000"/>
                  </a:schemeClr>
                </a:solidFill>
              </a:rPr>
              <a:t>Federazione Nazionale Stampa  e con testate quali  Bell’Italia, </a:t>
            </a:r>
            <a:r>
              <a:rPr lang="it-IT" sz="1600" dirty="0" err="1">
                <a:solidFill>
                  <a:schemeClr val="tx2">
                    <a:lumMod val="50000"/>
                  </a:schemeClr>
                </a:solidFill>
              </a:rPr>
              <a:t>InViaggio</a:t>
            </a:r>
            <a:r>
              <a:rPr lang="it-IT" sz="1600" dirty="0">
                <a:solidFill>
                  <a:schemeClr val="tx2">
                    <a:lumMod val="50000"/>
                  </a:schemeClr>
                </a:solidFill>
              </a:rPr>
              <a:t>, Ville &amp;Casali, Corriere/Style, Repubblica e L’Espresso </a:t>
            </a:r>
            <a:r>
              <a:rPr lang="it-IT" sz="1600" b="1" i="1" dirty="0">
                <a:solidFill>
                  <a:schemeClr val="tx2">
                    <a:lumMod val="50000"/>
                  </a:schemeClr>
                </a:solidFill>
              </a:rPr>
              <a:t>E con la stampa internazionale: </a:t>
            </a:r>
            <a:r>
              <a:rPr lang="it-IT" sz="1600" i="1" dirty="0">
                <a:solidFill>
                  <a:schemeClr val="tx2">
                    <a:lumMod val="50000"/>
                  </a:schemeClr>
                </a:solidFill>
              </a:rPr>
              <a:t>tra questi i giornalisti Daniel </a:t>
            </a:r>
            <a:r>
              <a:rPr lang="it-IT" sz="1600" i="1" dirty="0" err="1">
                <a:solidFill>
                  <a:schemeClr val="tx2">
                    <a:lumMod val="50000"/>
                  </a:schemeClr>
                </a:solidFill>
              </a:rPr>
              <a:t>Scheffler</a:t>
            </a:r>
            <a:r>
              <a:rPr lang="it-IT" sz="1600" i="1" dirty="0">
                <a:solidFill>
                  <a:schemeClr val="tx2">
                    <a:lumMod val="50000"/>
                  </a:schemeClr>
                </a:solidFill>
              </a:rPr>
              <a:t>, Stanley Johnson, Hugo Campbell Davis, Michael Karam</a:t>
            </a:r>
          </a:p>
          <a:p>
            <a:pPr marL="0" indent="0">
              <a:buNone/>
            </a:pPr>
            <a:endParaRPr lang="it-IT" sz="1600" i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it-IT" sz="16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1600" b="1" i="1" dirty="0" err="1">
                <a:solidFill>
                  <a:schemeClr val="tx2">
                    <a:lumMod val="50000"/>
                  </a:schemeClr>
                </a:solidFill>
              </a:rPr>
              <a:t>Fam</a:t>
            </a:r>
            <a:r>
              <a:rPr lang="it-IT" sz="1600" b="1" i="1" dirty="0">
                <a:solidFill>
                  <a:schemeClr val="tx2">
                    <a:lumMod val="50000"/>
                  </a:schemeClr>
                </a:solidFill>
              </a:rPr>
              <a:t> Trip </a:t>
            </a:r>
            <a:r>
              <a:rPr lang="it-IT" sz="1600" i="1" dirty="0">
                <a:solidFill>
                  <a:schemeClr val="tx2">
                    <a:lumMod val="50000"/>
                  </a:schemeClr>
                </a:solidFill>
              </a:rPr>
              <a:t>con TO brasiliano </a:t>
            </a:r>
            <a:r>
              <a:rPr lang="it-IT" sz="1600" i="1" dirty="0" err="1">
                <a:solidFill>
                  <a:schemeClr val="tx2">
                    <a:lumMod val="50000"/>
                  </a:schemeClr>
                </a:solidFill>
              </a:rPr>
              <a:t>Milessis</a:t>
            </a:r>
            <a:r>
              <a:rPr lang="it-IT" sz="1600" i="1" dirty="0">
                <a:solidFill>
                  <a:schemeClr val="tx2">
                    <a:lumMod val="50000"/>
                  </a:schemeClr>
                </a:solidFill>
              </a:rPr>
              <a:t> Tour, TO Discovery  e TO Good Time Travel (per il mercato russo)</a:t>
            </a:r>
          </a:p>
          <a:p>
            <a:endParaRPr lang="it-IT" sz="16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it-IT" sz="1600" b="1" i="1" dirty="0">
                <a:solidFill>
                  <a:schemeClr val="tx2">
                    <a:lumMod val="50000"/>
                  </a:schemeClr>
                </a:solidFill>
              </a:rPr>
              <a:t>Trasmissioni televisive</a:t>
            </a:r>
            <a:r>
              <a:rPr lang="it-IT" sz="1600" i="1" dirty="0">
                <a:solidFill>
                  <a:schemeClr val="tx2">
                    <a:lumMod val="50000"/>
                  </a:schemeClr>
                </a:solidFill>
              </a:rPr>
              <a:t> nazionali “4RISTORANTI”</a:t>
            </a:r>
            <a:r>
              <a:rPr lang="it-IT" sz="1600" dirty="0">
                <a:solidFill>
                  <a:schemeClr val="tx2">
                    <a:lumMod val="50000"/>
                  </a:schemeClr>
                </a:solidFill>
              </a:rPr>
              <a:t> con chef Alessandro Borghese) ed </a:t>
            </a:r>
            <a:r>
              <a:rPr lang="it-IT" sz="1600" b="1" dirty="0">
                <a:solidFill>
                  <a:schemeClr val="tx2">
                    <a:lumMod val="50000"/>
                  </a:schemeClr>
                </a:solidFill>
              </a:rPr>
              <a:t>internazionali</a:t>
            </a:r>
            <a:r>
              <a:rPr lang="it-IT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1600" i="1" dirty="0">
                <a:solidFill>
                  <a:schemeClr val="tx2">
                    <a:lumMod val="50000"/>
                  </a:schemeClr>
                </a:solidFill>
              </a:rPr>
              <a:t>NTV programma russo </a:t>
            </a:r>
            <a:r>
              <a:rPr lang="it-IT" sz="1600" i="1" dirty="0" err="1">
                <a:solidFill>
                  <a:schemeClr val="tx2">
                    <a:lumMod val="50000"/>
                  </a:schemeClr>
                </a:solidFill>
              </a:rPr>
              <a:t>Let’s</a:t>
            </a:r>
            <a:r>
              <a:rPr lang="it-IT" sz="1600" i="1" dirty="0">
                <a:solidFill>
                  <a:schemeClr val="tx2">
                    <a:lumMod val="50000"/>
                  </a:schemeClr>
                </a:solidFill>
              </a:rPr>
              <a:t> go </a:t>
            </a:r>
            <a:r>
              <a:rPr lang="it-IT" sz="1600" i="1" dirty="0" err="1">
                <a:solidFill>
                  <a:schemeClr val="tx2">
                    <a:lumMod val="50000"/>
                  </a:schemeClr>
                </a:solidFill>
              </a:rPr>
              <a:t>let’s</a:t>
            </a:r>
            <a:r>
              <a:rPr lang="it-IT" sz="16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1600" i="1" dirty="0" err="1">
                <a:solidFill>
                  <a:schemeClr val="tx2">
                    <a:lumMod val="50000"/>
                  </a:schemeClr>
                </a:solidFill>
              </a:rPr>
              <a:t>eat</a:t>
            </a:r>
            <a:r>
              <a:rPr lang="it-IT" sz="1600" dirty="0">
                <a:solidFill>
                  <a:schemeClr val="tx2">
                    <a:lumMod val="50000"/>
                  </a:schemeClr>
                </a:solidFill>
              </a:rPr>
              <a:t>” </a:t>
            </a:r>
          </a:p>
          <a:p>
            <a:endParaRPr lang="it-IT" sz="16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it-IT" sz="1600" b="1" i="1" dirty="0">
                <a:solidFill>
                  <a:schemeClr val="tx2">
                    <a:lumMod val="50000"/>
                  </a:schemeClr>
                </a:solidFill>
              </a:rPr>
              <a:t> Delegazione istituzionali </a:t>
            </a:r>
            <a:r>
              <a:rPr lang="it-IT" sz="1600" dirty="0">
                <a:solidFill>
                  <a:schemeClr val="tx2">
                    <a:lumMod val="50000"/>
                  </a:schemeClr>
                </a:solidFill>
              </a:rPr>
              <a:t>in collaborazione con AFC (delegazione cinese durante il </a:t>
            </a:r>
            <a:r>
              <a:rPr lang="it-IT" sz="1600" dirty="0" err="1">
                <a:solidFill>
                  <a:schemeClr val="tx2">
                    <a:lumMod val="50000"/>
                  </a:schemeClr>
                </a:solidFill>
              </a:rPr>
              <a:t>Bifest</a:t>
            </a:r>
            <a:r>
              <a:rPr lang="it-IT" sz="1600" dirty="0">
                <a:solidFill>
                  <a:schemeClr val="tx2">
                    <a:lumMod val="50000"/>
                  </a:schemeClr>
                </a:solidFill>
              </a:rPr>
              <a:t> ),  TPP (in occasione del Forum UNESCO), e Uffici della Regione (Field Tour – EUSAIR)</a:t>
            </a:r>
          </a:p>
        </p:txBody>
      </p:sp>
    </p:spTree>
    <p:extLst>
      <p:ext uri="{BB962C8B-B14F-4D97-AF65-F5344CB8AC3E}">
        <p14:creationId xmlns:p14="http://schemas.microsoft.com/office/powerpoint/2010/main" val="1995630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it-IT" sz="3600" i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it-IT" sz="3600" i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it-IT" sz="3600" i="1" dirty="0" smtClean="0">
                <a:solidFill>
                  <a:schemeClr val="tx2">
                    <a:lumMod val="50000"/>
                  </a:schemeClr>
                </a:solidFill>
              </a:rPr>
              <a:t>Terzo </a:t>
            </a:r>
            <a:r>
              <a:rPr lang="it-IT" sz="3600" i="1" dirty="0">
                <a:solidFill>
                  <a:schemeClr val="tx2">
                    <a:lumMod val="50000"/>
                  </a:schemeClr>
                </a:solidFill>
              </a:rPr>
              <a:t>anno del </a:t>
            </a:r>
            <a:r>
              <a:rPr lang="it-IT" sz="3600" b="1" i="1" dirty="0">
                <a:solidFill>
                  <a:schemeClr val="tx2">
                    <a:lumMod val="50000"/>
                  </a:schemeClr>
                </a:solidFill>
              </a:rPr>
              <a:t>Piano Strategico Puglia365</a:t>
            </a:r>
          </a:p>
          <a:p>
            <a:pPr marL="0" indent="0" algn="ctr">
              <a:buNone/>
            </a:pPr>
            <a:r>
              <a:rPr lang="it-IT" b="1" i="1" dirty="0" smtClean="0">
                <a:solidFill>
                  <a:schemeClr val="tx2">
                    <a:lumMod val="50000"/>
                  </a:schemeClr>
                </a:solidFill>
              </a:rPr>
              <a:t> 12 </a:t>
            </a:r>
            <a:r>
              <a:rPr lang="it-IT" b="1" i="1" dirty="0">
                <a:solidFill>
                  <a:schemeClr val="tx2">
                    <a:lumMod val="50000"/>
                  </a:schemeClr>
                </a:solidFill>
              </a:rPr>
              <a:t>milioni </a:t>
            </a:r>
            <a:r>
              <a:rPr lang="it-IT" i="1" dirty="0">
                <a:solidFill>
                  <a:schemeClr val="tx2">
                    <a:lumMod val="50000"/>
                  </a:schemeClr>
                </a:solidFill>
              </a:rPr>
              <a:t>di euro impegnati nel </a:t>
            </a:r>
            <a:r>
              <a:rPr lang="it-IT" i="1" dirty="0" smtClean="0">
                <a:solidFill>
                  <a:schemeClr val="tx2">
                    <a:lumMod val="50000"/>
                  </a:schemeClr>
                </a:solidFill>
              </a:rPr>
              <a:t>2019</a:t>
            </a:r>
            <a:endParaRPr lang="it-IT" i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it-IT" sz="2800" i="1" dirty="0">
                <a:solidFill>
                  <a:schemeClr val="tx2">
                    <a:lumMod val="50000"/>
                  </a:schemeClr>
                </a:solidFill>
              </a:rPr>
              <a:t>per </a:t>
            </a:r>
            <a:r>
              <a:rPr lang="it-IT" sz="2800" i="1" dirty="0" smtClean="0">
                <a:solidFill>
                  <a:schemeClr val="tx2">
                    <a:lumMod val="50000"/>
                  </a:schemeClr>
                </a:solidFill>
              </a:rPr>
              <a:t>un totale di 40 milioni nel triennio</a:t>
            </a:r>
            <a:endParaRPr lang="it-IT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918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000" i="1" dirty="0" smtClean="0">
                <a:solidFill>
                  <a:schemeClr val="accent1"/>
                </a:solidFill>
              </a:rPr>
              <a:t/>
            </a:r>
            <a:br>
              <a:rPr lang="it-IT" sz="4000" i="1" dirty="0" smtClean="0">
                <a:solidFill>
                  <a:schemeClr val="accent1"/>
                </a:solidFill>
              </a:rPr>
            </a:br>
            <a:r>
              <a:rPr lang="it-IT" sz="3600" i="1" dirty="0" smtClean="0">
                <a:solidFill>
                  <a:srgbClr val="002060"/>
                </a:solidFill>
              </a:rPr>
              <a:t>Comunicazione 2019: Il Racconto della Puglia </a:t>
            </a:r>
            <a:r>
              <a:rPr lang="it-IT" i="1" dirty="0" smtClean="0">
                <a:solidFill>
                  <a:srgbClr val="002060"/>
                </a:solidFill>
              </a:rPr>
              <a:t/>
            </a:r>
            <a:br>
              <a:rPr lang="it-IT" i="1" dirty="0" smtClean="0">
                <a:solidFill>
                  <a:srgbClr val="002060"/>
                </a:solidFill>
              </a:rPr>
            </a:br>
            <a:r>
              <a:rPr lang="it-IT" sz="1800" i="1" dirty="0" smtClean="0">
                <a:solidFill>
                  <a:srgbClr val="002060"/>
                </a:solidFill>
              </a:rPr>
              <a:t>La Puglia che non ti aspetti/Puglia </a:t>
            </a:r>
            <a:r>
              <a:rPr lang="it-IT" sz="1800" i="1" dirty="0" err="1" smtClean="0">
                <a:solidFill>
                  <a:srgbClr val="002060"/>
                </a:solidFill>
              </a:rPr>
              <a:t>Unexpected</a:t>
            </a:r>
            <a:r>
              <a:rPr lang="it-IT" sz="1800" i="1" dirty="0" smtClean="0">
                <a:solidFill>
                  <a:srgbClr val="002060"/>
                </a:solidFill>
              </a:rPr>
              <a:t> </a:t>
            </a:r>
            <a:r>
              <a:rPr lang="it-IT" sz="1800" i="1" dirty="0" err="1" smtClean="0">
                <a:solidFill>
                  <a:srgbClr val="002060"/>
                </a:solidFill>
              </a:rPr>
              <a:t>Italy</a:t>
            </a:r>
            <a:endParaRPr lang="it-IT" sz="1800" i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it-IT" dirty="0" smtClean="0">
              <a:solidFill>
                <a:schemeClr val="accent1"/>
              </a:solidFill>
            </a:endParaRPr>
          </a:p>
          <a:p>
            <a:pPr algn="just"/>
            <a:r>
              <a:rPr lang="it-IT" sz="6400" dirty="0" smtClean="0">
                <a:solidFill>
                  <a:srgbClr val="002060"/>
                </a:solidFill>
              </a:rPr>
              <a:t>Abbiamo raccontato al </a:t>
            </a:r>
            <a:r>
              <a:rPr lang="it-IT" sz="6400" dirty="0">
                <a:solidFill>
                  <a:srgbClr val="002060"/>
                </a:solidFill>
              </a:rPr>
              <a:t>turista </a:t>
            </a:r>
            <a:r>
              <a:rPr lang="it-IT" sz="6400" dirty="0" smtClean="0">
                <a:solidFill>
                  <a:srgbClr val="002060"/>
                </a:solidFill>
              </a:rPr>
              <a:t>una </a:t>
            </a:r>
            <a:r>
              <a:rPr lang="it-IT" sz="6400" dirty="0">
                <a:solidFill>
                  <a:srgbClr val="002060"/>
                </a:solidFill>
              </a:rPr>
              <a:t>Puglia inattesa, con le sue destinazioni </a:t>
            </a:r>
            <a:r>
              <a:rPr lang="it-IT" sz="6400" dirty="0" smtClean="0">
                <a:solidFill>
                  <a:srgbClr val="002060"/>
                </a:solidFill>
              </a:rPr>
              <a:t>più mature </a:t>
            </a:r>
            <a:r>
              <a:rPr lang="it-IT" sz="6400" dirty="0">
                <a:solidFill>
                  <a:srgbClr val="002060"/>
                </a:solidFill>
              </a:rPr>
              <a:t>e consolidate, insieme a quelle emergenti, nella sua </a:t>
            </a:r>
            <a:r>
              <a:rPr lang="it-IT" sz="6400" b="1" dirty="0">
                <a:solidFill>
                  <a:srgbClr val="002060"/>
                </a:solidFill>
              </a:rPr>
              <a:t>autenticità</a:t>
            </a:r>
            <a:r>
              <a:rPr lang="it-IT" sz="6400" dirty="0">
                <a:solidFill>
                  <a:srgbClr val="002060"/>
                </a:solidFill>
              </a:rPr>
              <a:t> e nelle emozioni che suscita nel ritrovare sé stessi, il proprio tempo e il benessere </a:t>
            </a:r>
            <a:r>
              <a:rPr lang="it-IT" sz="6400" dirty="0" smtClean="0">
                <a:solidFill>
                  <a:srgbClr val="002060"/>
                </a:solidFill>
              </a:rPr>
              <a:t>psicofisico</a:t>
            </a:r>
            <a:r>
              <a:rPr lang="it-IT" sz="6400" dirty="0">
                <a:solidFill>
                  <a:srgbClr val="002060"/>
                </a:solidFill>
              </a:rPr>
              <a:t>. </a:t>
            </a:r>
            <a:endParaRPr lang="it-IT" sz="64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it-IT" sz="64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it-IT" sz="6400" b="1" dirty="0" smtClean="0">
                <a:solidFill>
                  <a:srgbClr val="002060"/>
                </a:solidFill>
              </a:rPr>
              <a:t>        7 CAMPAGNE DI COMUNICAZIONE </a:t>
            </a:r>
          </a:p>
          <a:p>
            <a:pPr algn="just"/>
            <a:endParaRPr lang="it-IT" sz="6400" b="1" dirty="0">
              <a:solidFill>
                <a:srgbClr val="002060"/>
              </a:solidFill>
            </a:endParaRPr>
          </a:p>
          <a:p>
            <a:pPr algn="just"/>
            <a:r>
              <a:rPr lang="it-IT" sz="6400" dirty="0" smtClean="0">
                <a:solidFill>
                  <a:srgbClr val="002060"/>
                </a:solidFill>
              </a:rPr>
              <a:t>“</a:t>
            </a:r>
            <a:r>
              <a:rPr lang="it-IT" sz="6400" b="1" dirty="0">
                <a:solidFill>
                  <a:srgbClr val="002060"/>
                </a:solidFill>
              </a:rPr>
              <a:t>La Puglia che non ti aspetti</a:t>
            </a:r>
            <a:r>
              <a:rPr lang="it-IT" sz="6400" dirty="0">
                <a:solidFill>
                  <a:srgbClr val="002060"/>
                </a:solidFill>
              </a:rPr>
              <a:t>” su riviste di settore, quotidiani, </a:t>
            </a:r>
            <a:r>
              <a:rPr lang="it-IT" sz="6400" dirty="0" smtClean="0">
                <a:solidFill>
                  <a:srgbClr val="002060"/>
                </a:solidFill>
              </a:rPr>
              <a:t>web; 23 </a:t>
            </a:r>
            <a:r>
              <a:rPr lang="it-IT" sz="6400" dirty="0">
                <a:solidFill>
                  <a:srgbClr val="002060"/>
                </a:solidFill>
              </a:rPr>
              <a:t>testate nazionali fra cui </a:t>
            </a:r>
            <a:r>
              <a:rPr lang="it-IT" sz="6400" b="1" dirty="0">
                <a:solidFill>
                  <a:srgbClr val="002060"/>
                </a:solidFill>
              </a:rPr>
              <a:t>Dove</a:t>
            </a:r>
            <a:r>
              <a:rPr lang="it-IT" sz="6400" dirty="0">
                <a:solidFill>
                  <a:srgbClr val="002060"/>
                </a:solidFill>
              </a:rPr>
              <a:t>, </a:t>
            </a:r>
            <a:r>
              <a:rPr lang="it-IT" sz="6400" b="1" dirty="0">
                <a:solidFill>
                  <a:srgbClr val="002060"/>
                </a:solidFill>
              </a:rPr>
              <a:t>Dove Travel </a:t>
            </a:r>
            <a:r>
              <a:rPr lang="it-IT" sz="6400" b="1" dirty="0" err="1">
                <a:solidFill>
                  <a:srgbClr val="002060"/>
                </a:solidFill>
              </a:rPr>
              <a:t>Issue</a:t>
            </a:r>
            <a:r>
              <a:rPr lang="it-IT" sz="6400" dirty="0">
                <a:solidFill>
                  <a:srgbClr val="002060"/>
                </a:solidFill>
              </a:rPr>
              <a:t>, </a:t>
            </a:r>
            <a:r>
              <a:rPr lang="it-IT" sz="6400" b="1" dirty="0">
                <a:solidFill>
                  <a:srgbClr val="002060"/>
                </a:solidFill>
              </a:rPr>
              <a:t>Nat Geo Italia</a:t>
            </a:r>
            <a:r>
              <a:rPr lang="it-IT" sz="6400" dirty="0">
                <a:solidFill>
                  <a:srgbClr val="002060"/>
                </a:solidFill>
              </a:rPr>
              <a:t>, </a:t>
            </a:r>
            <a:r>
              <a:rPr lang="it-IT" sz="6400" b="1" dirty="0" err="1">
                <a:solidFill>
                  <a:srgbClr val="002060"/>
                </a:solidFill>
              </a:rPr>
              <a:t>Artribune</a:t>
            </a:r>
            <a:r>
              <a:rPr lang="it-IT" sz="6400" dirty="0">
                <a:solidFill>
                  <a:srgbClr val="002060"/>
                </a:solidFill>
              </a:rPr>
              <a:t>, </a:t>
            </a:r>
            <a:r>
              <a:rPr lang="it-IT" sz="6400" b="1" dirty="0">
                <a:solidFill>
                  <a:srgbClr val="002060"/>
                </a:solidFill>
              </a:rPr>
              <a:t>la Repubblica</a:t>
            </a:r>
            <a:r>
              <a:rPr lang="it-IT" sz="6400" dirty="0">
                <a:solidFill>
                  <a:srgbClr val="002060"/>
                </a:solidFill>
              </a:rPr>
              <a:t>, </a:t>
            </a:r>
            <a:r>
              <a:rPr lang="it-IT" sz="6400" b="1" dirty="0">
                <a:solidFill>
                  <a:srgbClr val="002060"/>
                </a:solidFill>
              </a:rPr>
              <a:t>il</a:t>
            </a:r>
            <a:r>
              <a:rPr lang="it-IT" sz="6400" dirty="0">
                <a:solidFill>
                  <a:srgbClr val="002060"/>
                </a:solidFill>
              </a:rPr>
              <a:t> </a:t>
            </a:r>
            <a:r>
              <a:rPr lang="it-IT" sz="6400" b="1" dirty="0">
                <a:solidFill>
                  <a:srgbClr val="002060"/>
                </a:solidFill>
              </a:rPr>
              <a:t>Corriere della Sera</a:t>
            </a:r>
            <a:r>
              <a:rPr lang="it-IT" sz="6400" dirty="0">
                <a:solidFill>
                  <a:srgbClr val="002060"/>
                </a:solidFill>
              </a:rPr>
              <a:t>, </a:t>
            </a:r>
            <a:r>
              <a:rPr lang="it-IT" sz="6400" b="1" dirty="0">
                <a:solidFill>
                  <a:srgbClr val="002060"/>
                </a:solidFill>
              </a:rPr>
              <a:t>Il Sole 24 </a:t>
            </a:r>
            <a:r>
              <a:rPr lang="it-IT" sz="6400" b="1" dirty="0" smtClean="0">
                <a:solidFill>
                  <a:srgbClr val="002060"/>
                </a:solidFill>
              </a:rPr>
              <a:t>Ore. </a:t>
            </a:r>
          </a:p>
          <a:p>
            <a:r>
              <a:rPr lang="it-IT" sz="6400" dirty="0" smtClean="0">
                <a:solidFill>
                  <a:srgbClr val="002060"/>
                </a:solidFill>
              </a:rPr>
              <a:t>“</a:t>
            </a:r>
            <a:r>
              <a:rPr lang="it-IT" sz="6400" b="1" dirty="0">
                <a:solidFill>
                  <a:srgbClr val="002060"/>
                </a:solidFill>
              </a:rPr>
              <a:t>Puglia, </a:t>
            </a:r>
            <a:r>
              <a:rPr lang="it-IT" sz="6400" b="1" dirty="0" err="1">
                <a:solidFill>
                  <a:srgbClr val="002060"/>
                </a:solidFill>
              </a:rPr>
              <a:t>unexpected</a:t>
            </a:r>
            <a:r>
              <a:rPr lang="it-IT" sz="6400" b="1" dirty="0">
                <a:solidFill>
                  <a:srgbClr val="002060"/>
                </a:solidFill>
              </a:rPr>
              <a:t> </a:t>
            </a:r>
            <a:r>
              <a:rPr lang="it-IT" sz="6400" b="1" dirty="0" err="1">
                <a:solidFill>
                  <a:srgbClr val="002060"/>
                </a:solidFill>
              </a:rPr>
              <a:t>Italy</a:t>
            </a:r>
            <a:r>
              <a:rPr lang="it-IT" sz="6400" dirty="0">
                <a:solidFill>
                  <a:srgbClr val="002060"/>
                </a:solidFill>
              </a:rPr>
              <a:t>” su OOH, riviste, web (U.S.A., Russia e capitali </a:t>
            </a:r>
            <a:r>
              <a:rPr lang="it-IT" sz="6400" dirty="0" smtClean="0">
                <a:solidFill>
                  <a:srgbClr val="002060"/>
                </a:solidFill>
              </a:rPr>
              <a:t>europee) con 11 azioni di comunicazione e </a:t>
            </a:r>
            <a:r>
              <a:rPr lang="it-IT" sz="6400" dirty="0">
                <a:solidFill>
                  <a:srgbClr val="002060"/>
                </a:solidFill>
              </a:rPr>
              <a:t>7</a:t>
            </a:r>
            <a:r>
              <a:rPr lang="it-IT" sz="6400" dirty="0" smtClean="0">
                <a:solidFill>
                  <a:srgbClr val="002060"/>
                </a:solidFill>
              </a:rPr>
              <a:t> testate estere; in particolare: </a:t>
            </a:r>
          </a:p>
          <a:p>
            <a:pPr marL="0" indent="0" algn="just">
              <a:buNone/>
            </a:pPr>
            <a:r>
              <a:rPr lang="it-IT" sz="6400" dirty="0" smtClean="0">
                <a:solidFill>
                  <a:srgbClr val="002060"/>
                </a:solidFill>
              </a:rPr>
              <a:t>        Spazi </a:t>
            </a:r>
            <a:r>
              <a:rPr lang="it-IT" sz="6400" dirty="0">
                <a:solidFill>
                  <a:srgbClr val="002060"/>
                </a:solidFill>
              </a:rPr>
              <a:t>di comunicazione nei </a:t>
            </a:r>
            <a:r>
              <a:rPr lang="it-IT" sz="6400" b="1" dirty="0">
                <a:solidFill>
                  <a:srgbClr val="002060"/>
                </a:solidFill>
              </a:rPr>
              <a:t>principali quotidiani dei paesi europei</a:t>
            </a:r>
            <a:r>
              <a:rPr lang="it-IT" sz="6400" dirty="0">
                <a:solidFill>
                  <a:srgbClr val="002060"/>
                </a:solidFill>
              </a:rPr>
              <a:t> (Le Figaro, </a:t>
            </a:r>
            <a:r>
              <a:rPr lang="it-IT" sz="6400" dirty="0" err="1">
                <a:solidFill>
                  <a:srgbClr val="002060"/>
                </a:solidFill>
              </a:rPr>
              <a:t>Der</a:t>
            </a:r>
            <a:r>
              <a:rPr lang="it-IT" sz="6400" dirty="0">
                <a:solidFill>
                  <a:srgbClr val="002060"/>
                </a:solidFill>
              </a:rPr>
              <a:t> </a:t>
            </a:r>
            <a:r>
              <a:rPr lang="it-IT" sz="6400" dirty="0" err="1" smtClean="0">
                <a:solidFill>
                  <a:srgbClr val="002060"/>
                </a:solidFill>
              </a:rPr>
              <a:t>Spiegel</a:t>
            </a:r>
            <a:r>
              <a:rPr lang="it-IT" sz="6400" dirty="0" smtClean="0">
                <a:solidFill>
                  <a:srgbClr val="002060"/>
                </a:solidFill>
              </a:rPr>
              <a:t>,                       </a:t>
            </a:r>
          </a:p>
          <a:p>
            <a:pPr marL="0" indent="0" algn="just">
              <a:buNone/>
            </a:pPr>
            <a:r>
              <a:rPr lang="it-IT" sz="6400" dirty="0">
                <a:solidFill>
                  <a:srgbClr val="002060"/>
                </a:solidFill>
              </a:rPr>
              <a:t> </a:t>
            </a:r>
            <a:r>
              <a:rPr lang="it-IT" sz="6400" dirty="0" smtClean="0">
                <a:solidFill>
                  <a:srgbClr val="002060"/>
                </a:solidFill>
              </a:rPr>
              <a:t>       eccetera</a:t>
            </a:r>
            <a:r>
              <a:rPr lang="it-IT" sz="6400" dirty="0">
                <a:solidFill>
                  <a:srgbClr val="002060"/>
                </a:solidFill>
              </a:rPr>
              <a:t>); </a:t>
            </a:r>
            <a:r>
              <a:rPr lang="it-IT" sz="6400" dirty="0" smtClean="0">
                <a:solidFill>
                  <a:srgbClr val="002060"/>
                </a:solidFill>
              </a:rPr>
              <a:t>Campagna </a:t>
            </a:r>
            <a:r>
              <a:rPr lang="it-IT" sz="6400" dirty="0">
                <a:solidFill>
                  <a:srgbClr val="002060"/>
                </a:solidFill>
              </a:rPr>
              <a:t>di comunicazione sull’allegato domenicale  del </a:t>
            </a:r>
            <a:r>
              <a:rPr lang="it-IT" sz="6400" b="1" dirty="0">
                <a:solidFill>
                  <a:srgbClr val="002060"/>
                </a:solidFill>
              </a:rPr>
              <a:t>New York Times </a:t>
            </a:r>
            <a:r>
              <a:rPr lang="it-IT" sz="6400" dirty="0">
                <a:solidFill>
                  <a:srgbClr val="002060"/>
                </a:solidFill>
              </a:rPr>
              <a:t>e alla </a:t>
            </a:r>
            <a:endParaRPr lang="it-IT" sz="64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it-IT" sz="6400" dirty="0">
                <a:solidFill>
                  <a:srgbClr val="002060"/>
                </a:solidFill>
              </a:rPr>
              <a:t> </a:t>
            </a:r>
            <a:r>
              <a:rPr lang="it-IT" sz="6400" dirty="0" smtClean="0">
                <a:solidFill>
                  <a:srgbClr val="002060"/>
                </a:solidFill>
              </a:rPr>
              <a:t>       fiera del Travel </a:t>
            </a:r>
            <a:r>
              <a:rPr lang="it-IT" sz="6400" dirty="0">
                <a:solidFill>
                  <a:srgbClr val="002060"/>
                </a:solidFill>
              </a:rPr>
              <a:t>Show</a:t>
            </a:r>
            <a:r>
              <a:rPr lang="it-IT" sz="6400" dirty="0" smtClean="0">
                <a:solidFill>
                  <a:srgbClr val="002060"/>
                </a:solidFill>
              </a:rPr>
              <a:t>.</a:t>
            </a:r>
            <a:endParaRPr lang="it-IT" sz="6400" b="1" dirty="0" smtClean="0">
              <a:solidFill>
                <a:srgbClr val="002060"/>
              </a:solidFill>
            </a:endParaRPr>
          </a:p>
          <a:p>
            <a:r>
              <a:rPr lang="it-IT" sz="6400" b="1" dirty="0" smtClean="0">
                <a:solidFill>
                  <a:srgbClr val="002060"/>
                </a:solidFill>
              </a:rPr>
              <a:t>“</a:t>
            </a:r>
            <a:r>
              <a:rPr lang="it-IT" sz="6400" b="1" dirty="0">
                <a:solidFill>
                  <a:srgbClr val="002060"/>
                </a:solidFill>
              </a:rPr>
              <a:t>Puglia </a:t>
            </a:r>
            <a:r>
              <a:rPr lang="it-IT" sz="6400" b="1" dirty="0" err="1">
                <a:solidFill>
                  <a:srgbClr val="002060"/>
                </a:solidFill>
              </a:rPr>
              <a:t>Events</a:t>
            </a:r>
            <a:r>
              <a:rPr lang="it-IT" sz="6400" b="1" dirty="0">
                <a:solidFill>
                  <a:srgbClr val="002060"/>
                </a:solidFill>
              </a:rPr>
              <a:t>” </a:t>
            </a:r>
            <a:r>
              <a:rPr lang="it-IT" sz="6400" dirty="0">
                <a:solidFill>
                  <a:srgbClr val="002060"/>
                </a:solidFill>
              </a:rPr>
              <a:t>su riviste dedicate ad arte/cultura, web, quotidiani locali (Italia e Puglia</a:t>
            </a:r>
            <a:r>
              <a:rPr lang="it-IT" sz="6400" dirty="0" smtClean="0">
                <a:solidFill>
                  <a:srgbClr val="002060"/>
                </a:solidFill>
              </a:rPr>
              <a:t>).</a:t>
            </a:r>
            <a:endParaRPr lang="it-IT" sz="6400" dirty="0">
              <a:solidFill>
                <a:srgbClr val="002060"/>
              </a:solidFill>
            </a:endParaRPr>
          </a:p>
          <a:p>
            <a:r>
              <a:rPr lang="it-IT" sz="6400" b="1" dirty="0">
                <a:solidFill>
                  <a:srgbClr val="002060"/>
                </a:solidFill>
              </a:rPr>
              <a:t>“Puglia. Business or </a:t>
            </a:r>
            <a:r>
              <a:rPr lang="it-IT" sz="6400" b="1" dirty="0" err="1">
                <a:solidFill>
                  <a:srgbClr val="002060"/>
                </a:solidFill>
              </a:rPr>
              <a:t>pleasure</a:t>
            </a:r>
            <a:r>
              <a:rPr lang="it-IT" sz="6400" b="1" dirty="0">
                <a:solidFill>
                  <a:srgbClr val="002060"/>
                </a:solidFill>
              </a:rPr>
              <a:t>?” </a:t>
            </a:r>
            <a:r>
              <a:rPr lang="it-IT" sz="6400" dirty="0">
                <a:solidFill>
                  <a:srgbClr val="002060"/>
                </a:solidFill>
              </a:rPr>
              <a:t>su riviste e siti web dedicati al prodotto M.I.C.E.</a:t>
            </a:r>
          </a:p>
          <a:p>
            <a:r>
              <a:rPr lang="it-IT" sz="6400" b="1" dirty="0" smtClean="0">
                <a:solidFill>
                  <a:srgbClr val="002060"/>
                </a:solidFill>
              </a:rPr>
              <a:t>“</a:t>
            </a:r>
            <a:r>
              <a:rPr lang="it-IT" sz="6400" b="1" dirty="0">
                <a:solidFill>
                  <a:srgbClr val="002060"/>
                </a:solidFill>
              </a:rPr>
              <a:t>Puglia way of </a:t>
            </a:r>
            <a:r>
              <a:rPr lang="it-IT" sz="6400" b="1" dirty="0" smtClean="0">
                <a:solidFill>
                  <a:srgbClr val="002060"/>
                </a:solidFill>
              </a:rPr>
              <a:t>life”</a:t>
            </a:r>
            <a:r>
              <a:rPr lang="it-IT" sz="6400" dirty="0" smtClean="0">
                <a:solidFill>
                  <a:srgbClr val="002060"/>
                </a:solidFill>
              </a:rPr>
              <a:t> su </a:t>
            </a:r>
            <a:r>
              <a:rPr lang="it-IT" sz="6400" dirty="0" err="1" smtClean="0">
                <a:solidFill>
                  <a:srgbClr val="002060"/>
                </a:solidFill>
              </a:rPr>
              <a:t>paper</a:t>
            </a:r>
            <a:r>
              <a:rPr lang="it-IT" sz="6400" dirty="0" smtClean="0">
                <a:solidFill>
                  <a:srgbClr val="002060"/>
                </a:solidFill>
              </a:rPr>
              <a:t> </a:t>
            </a:r>
            <a:r>
              <a:rPr lang="it-IT" sz="6400" dirty="0" err="1" smtClean="0">
                <a:solidFill>
                  <a:srgbClr val="002060"/>
                </a:solidFill>
              </a:rPr>
              <a:t>cup</a:t>
            </a:r>
            <a:r>
              <a:rPr lang="it-IT" sz="6400" dirty="0" smtClean="0">
                <a:solidFill>
                  <a:srgbClr val="002060"/>
                </a:solidFill>
              </a:rPr>
              <a:t> </a:t>
            </a:r>
            <a:r>
              <a:rPr lang="it-IT" sz="6400" dirty="0" err="1" smtClean="0">
                <a:solidFill>
                  <a:srgbClr val="002060"/>
                </a:solidFill>
              </a:rPr>
              <a:t>brandizzate</a:t>
            </a:r>
            <a:r>
              <a:rPr lang="it-IT" sz="6400" dirty="0" smtClean="0">
                <a:solidFill>
                  <a:srgbClr val="002060"/>
                </a:solidFill>
              </a:rPr>
              <a:t> (UK).</a:t>
            </a:r>
          </a:p>
          <a:p>
            <a:r>
              <a:rPr lang="it-IT" sz="6400" b="1" dirty="0">
                <a:solidFill>
                  <a:srgbClr val="002060"/>
                </a:solidFill>
              </a:rPr>
              <a:t>“Tuffati </a:t>
            </a:r>
            <a:r>
              <a:rPr lang="it-IT" sz="6400" b="1" dirty="0" smtClean="0">
                <a:solidFill>
                  <a:srgbClr val="002060"/>
                </a:solidFill>
              </a:rPr>
              <a:t>in Puglia” </a:t>
            </a:r>
            <a:r>
              <a:rPr lang="it-IT" sz="6400" b="1" dirty="0">
                <a:solidFill>
                  <a:srgbClr val="002060"/>
                </a:solidFill>
              </a:rPr>
              <a:t>e “Puglia, </a:t>
            </a:r>
            <a:r>
              <a:rPr lang="it-IT" sz="6400" b="1" dirty="0" err="1">
                <a:solidFill>
                  <a:srgbClr val="002060"/>
                </a:solidFill>
              </a:rPr>
              <a:t>unexpected</a:t>
            </a:r>
            <a:r>
              <a:rPr lang="it-IT" sz="6400" b="1" dirty="0">
                <a:solidFill>
                  <a:srgbClr val="002060"/>
                </a:solidFill>
              </a:rPr>
              <a:t> </a:t>
            </a:r>
            <a:r>
              <a:rPr lang="it-IT" sz="6400" b="1" dirty="0" err="1">
                <a:solidFill>
                  <a:srgbClr val="002060"/>
                </a:solidFill>
              </a:rPr>
              <a:t>Italy</a:t>
            </a:r>
            <a:r>
              <a:rPr lang="it-IT" sz="6400" b="1" dirty="0">
                <a:solidFill>
                  <a:srgbClr val="002060"/>
                </a:solidFill>
              </a:rPr>
              <a:t>” </a:t>
            </a:r>
            <a:r>
              <a:rPr lang="it-IT" sz="6400" dirty="0" smtClean="0">
                <a:solidFill>
                  <a:srgbClr val="002060"/>
                </a:solidFill>
              </a:rPr>
              <a:t>su </a:t>
            </a:r>
            <a:r>
              <a:rPr lang="it-IT" sz="6400" dirty="0" err="1" smtClean="0">
                <a:solidFill>
                  <a:srgbClr val="002060"/>
                </a:solidFill>
              </a:rPr>
              <a:t>wetransfer.com</a:t>
            </a:r>
            <a:endParaRPr lang="it-IT" sz="6400" dirty="0" smtClean="0">
              <a:solidFill>
                <a:srgbClr val="002060"/>
              </a:solidFill>
            </a:endParaRPr>
          </a:p>
          <a:p>
            <a:r>
              <a:rPr lang="it-IT" sz="6400" b="1" dirty="0">
                <a:solidFill>
                  <a:srgbClr val="002060"/>
                </a:solidFill>
              </a:rPr>
              <a:t>“La Puglia che non ti aspetti. Anche a Natale” </a:t>
            </a:r>
            <a:r>
              <a:rPr lang="it-IT" sz="6400" dirty="0">
                <a:solidFill>
                  <a:srgbClr val="002060"/>
                </a:solidFill>
              </a:rPr>
              <a:t>su quotidiani e web (Italia e Puglia).</a:t>
            </a:r>
          </a:p>
          <a:p>
            <a:endParaRPr lang="it-IT" sz="6400" b="1" dirty="0" smtClean="0">
              <a:solidFill>
                <a:srgbClr val="002060"/>
              </a:solidFill>
            </a:endParaRPr>
          </a:p>
          <a:p>
            <a:endParaRPr lang="it-IT" dirty="0">
              <a:solidFill>
                <a:schemeClr val="accent1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4836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b="1" dirty="0" smtClean="0">
                <a:solidFill>
                  <a:schemeClr val="tx2"/>
                </a:solidFill>
              </a:rPr>
              <a:t/>
            </a:r>
            <a:br>
              <a:rPr lang="it-IT" sz="3200" b="1" dirty="0" smtClean="0">
                <a:solidFill>
                  <a:schemeClr val="tx2"/>
                </a:solidFill>
              </a:rPr>
            </a:br>
            <a:r>
              <a:rPr lang="it-IT" sz="3600" i="1" dirty="0" smtClean="0">
                <a:solidFill>
                  <a:schemeClr val="tx2">
                    <a:lumMod val="50000"/>
                  </a:schemeClr>
                </a:solidFill>
              </a:rPr>
              <a:t>Comunicazione 2019</a:t>
            </a:r>
            <a:r>
              <a:rPr lang="it-IT" sz="3600" i="1" dirty="0" smtClean="0">
                <a:solidFill>
                  <a:srgbClr val="002060"/>
                </a:solidFill>
              </a:rPr>
              <a:t/>
            </a:r>
            <a:br>
              <a:rPr lang="it-IT" sz="3600" i="1" dirty="0" smtClean="0">
                <a:solidFill>
                  <a:srgbClr val="002060"/>
                </a:solidFill>
              </a:rPr>
            </a:br>
            <a:endParaRPr lang="it-IT" sz="3600" i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it-IT" sz="640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it-IT" sz="6400" smtClean="0">
                <a:solidFill>
                  <a:schemeClr val="tx2">
                    <a:lumMod val="50000"/>
                  </a:schemeClr>
                </a:solidFill>
              </a:rPr>
              <a:t>Attività </a:t>
            </a:r>
            <a:r>
              <a:rPr lang="it-IT" sz="6400" dirty="0">
                <a:solidFill>
                  <a:schemeClr val="tx2">
                    <a:lumMod val="50000"/>
                  </a:schemeClr>
                </a:solidFill>
              </a:rPr>
              <a:t>di </a:t>
            </a:r>
            <a:r>
              <a:rPr lang="it-IT" sz="6400" b="1" dirty="0">
                <a:solidFill>
                  <a:schemeClr val="tx2">
                    <a:lumMod val="50000"/>
                  </a:schemeClr>
                </a:solidFill>
              </a:rPr>
              <a:t>comunicazione dinamica </a:t>
            </a:r>
            <a:r>
              <a:rPr lang="it-IT" sz="6400" dirty="0">
                <a:solidFill>
                  <a:schemeClr val="tx2">
                    <a:lumMod val="50000"/>
                  </a:schemeClr>
                </a:solidFill>
              </a:rPr>
              <a:t>sono state realizzate in Spagna, a Madrid e Barcellona, a Buenos Aires </a:t>
            </a:r>
            <a:r>
              <a:rPr lang="it-IT" sz="6400" dirty="0" smtClean="0">
                <a:solidFill>
                  <a:schemeClr val="tx2">
                    <a:lumMod val="50000"/>
                  </a:schemeClr>
                </a:solidFill>
              </a:rPr>
              <a:t>a supporto di attività </a:t>
            </a:r>
            <a:r>
              <a:rPr lang="it-IT" sz="6400" dirty="0">
                <a:solidFill>
                  <a:schemeClr val="tx2">
                    <a:lumMod val="50000"/>
                  </a:schemeClr>
                </a:solidFill>
              </a:rPr>
              <a:t>fieristiche di promozione. </a:t>
            </a:r>
            <a:endParaRPr lang="it-IT" sz="6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it-IT" sz="6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it-IT" sz="6400" b="1" dirty="0" smtClean="0">
                <a:solidFill>
                  <a:schemeClr val="tx2">
                    <a:lumMod val="50000"/>
                  </a:schemeClr>
                </a:solidFill>
              </a:rPr>
              <a:t>32 </a:t>
            </a:r>
            <a:r>
              <a:rPr lang="it-IT" sz="6400" b="1" dirty="0">
                <a:solidFill>
                  <a:schemeClr val="tx2">
                    <a:lumMod val="50000"/>
                  </a:schemeClr>
                </a:solidFill>
              </a:rPr>
              <a:t>Eventi </a:t>
            </a:r>
            <a:r>
              <a:rPr lang="it-IT" sz="6400" dirty="0">
                <a:solidFill>
                  <a:schemeClr val="tx2">
                    <a:lumMod val="50000"/>
                  </a:schemeClr>
                </a:solidFill>
              </a:rPr>
              <a:t>in COBRANDING  di sport/natura, arte e cultura inclusa l’enogastronomia, anche all’estero</a:t>
            </a:r>
            <a:r>
              <a:rPr lang="it-IT" sz="6400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  <a:r>
              <a:rPr lang="it-IT" sz="6400" b="1" dirty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it-IT" sz="64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it-IT" sz="6400" b="1" dirty="0" smtClean="0">
                <a:solidFill>
                  <a:schemeClr val="tx2">
                    <a:lumMod val="50000"/>
                  </a:schemeClr>
                </a:solidFill>
              </a:rPr>
              <a:t>Grandi </a:t>
            </a:r>
            <a:r>
              <a:rPr lang="it-IT" sz="6400" b="1" dirty="0">
                <a:solidFill>
                  <a:schemeClr val="tx2">
                    <a:lumMod val="50000"/>
                  </a:schemeClr>
                </a:solidFill>
              </a:rPr>
              <a:t>Eventi: </a:t>
            </a:r>
            <a:r>
              <a:rPr lang="it-IT" sz="6400" dirty="0" err="1">
                <a:solidFill>
                  <a:schemeClr val="tx2">
                    <a:lumMod val="50000"/>
                  </a:schemeClr>
                </a:solidFill>
              </a:rPr>
              <a:t>Red</a:t>
            </a:r>
            <a:r>
              <a:rPr lang="it-IT" sz="6400" dirty="0">
                <a:solidFill>
                  <a:schemeClr val="tx2">
                    <a:lumMod val="50000"/>
                  </a:schemeClr>
                </a:solidFill>
              </a:rPr>
              <a:t> Bull Cliff </a:t>
            </a:r>
            <a:r>
              <a:rPr lang="it-IT" sz="6400" dirty="0" err="1">
                <a:solidFill>
                  <a:schemeClr val="tx2">
                    <a:lumMod val="50000"/>
                  </a:schemeClr>
                </a:solidFill>
              </a:rPr>
              <a:t>Diving</a:t>
            </a:r>
            <a:r>
              <a:rPr lang="it-IT" sz="6400" dirty="0">
                <a:solidFill>
                  <a:schemeClr val="tx2">
                    <a:lumMod val="50000"/>
                  </a:schemeClr>
                </a:solidFill>
              </a:rPr>
              <a:t> World Series, Battiti live, Qualificazioni di Pallavolo alle Olimpiadi di Tokyo 2020,  “</a:t>
            </a:r>
            <a:r>
              <a:rPr lang="it-IT" sz="6400" dirty="0" err="1">
                <a:solidFill>
                  <a:schemeClr val="tx2">
                    <a:lumMod val="50000"/>
                  </a:schemeClr>
                </a:solidFill>
              </a:rPr>
              <a:t>Supercoppa</a:t>
            </a:r>
            <a:r>
              <a:rPr lang="it-IT" sz="6400" dirty="0">
                <a:solidFill>
                  <a:schemeClr val="tx2">
                    <a:lumMod val="50000"/>
                  </a:schemeClr>
                </a:solidFill>
              </a:rPr>
              <a:t> 2019" Basket Serie A</a:t>
            </a:r>
          </a:p>
          <a:p>
            <a:pPr marL="0" indent="0" algn="just">
              <a:buNone/>
            </a:pPr>
            <a:endParaRPr lang="it-IT" sz="6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it-IT" sz="6400" b="1" dirty="0" smtClean="0">
                <a:solidFill>
                  <a:schemeClr val="tx2">
                    <a:lumMod val="50000"/>
                  </a:schemeClr>
                </a:solidFill>
              </a:rPr>
              <a:t>Progetti </a:t>
            </a:r>
            <a:r>
              <a:rPr lang="it-IT" sz="6400" b="1" dirty="0">
                <a:solidFill>
                  <a:schemeClr val="tx2">
                    <a:lumMod val="50000"/>
                  </a:schemeClr>
                </a:solidFill>
              </a:rPr>
              <a:t>speciali:</a:t>
            </a:r>
            <a:r>
              <a:rPr lang="it-IT" sz="6400" dirty="0">
                <a:solidFill>
                  <a:schemeClr val="tx2">
                    <a:lumMod val="50000"/>
                  </a:schemeClr>
                </a:solidFill>
              </a:rPr>
              <a:t> Puglia </a:t>
            </a:r>
            <a:r>
              <a:rPr lang="it-IT" sz="6400" dirty="0" err="1">
                <a:solidFill>
                  <a:schemeClr val="tx2">
                    <a:lumMod val="50000"/>
                  </a:schemeClr>
                </a:solidFill>
              </a:rPr>
              <a:t>Venues</a:t>
            </a:r>
            <a:r>
              <a:rPr lang="it-IT" sz="6400" dirty="0">
                <a:solidFill>
                  <a:schemeClr val="tx2">
                    <a:lumMod val="50000"/>
                  </a:schemeClr>
                </a:solidFill>
              </a:rPr>
              <a:t> Directory: catalogo strutture ricettive </a:t>
            </a:r>
            <a:r>
              <a:rPr lang="it-IT" sz="6400" dirty="0" smtClean="0">
                <a:solidFill>
                  <a:schemeClr val="tx2">
                    <a:lumMod val="50000"/>
                  </a:schemeClr>
                </a:solidFill>
              </a:rPr>
              <a:t>MICE </a:t>
            </a:r>
            <a:r>
              <a:rPr lang="it-IT" sz="6400" dirty="0">
                <a:solidFill>
                  <a:schemeClr val="tx2">
                    <a:lumMod val="50000"/>
                  </a:schemeClr>
                </a:solidFill>
              </a:rPr>
              <a:t>in versione digitale su USB drive modello Card 2 </a:t>
            </a:r>
            <a:r>
              <a:rPr lang="it-IT" sz="6400" dirty="0" smtClean="0">
                <a:solidFill>
                  <a:schemeClr val="tx2">
                    <a:lumMod val="50000"/>
                  </a:schemeClr>
                </a:solidFill>
              </a:rPr>
              <a:t>GB,” La Puglia a Times </a:t>
            </a:r>
            <a:r>
              <a:rPr lang="it-IT" sz="6400" dirty="0" err="1" smtClean="0">
                <a:solidFill>
                  <a:schemeClr val="tx2">
                    <a:lumMod val="50000"/>
                  </a:schemeClr>
                </a:solidFill>
              </a:rPr>
              <a:t>Square</a:t>
            </a:r>
            <a:r>
              <a:rPr lang="it-IT" sz="6400" dirty="0" smtClean="0">
                <a:solidFill>
                  <a:schemeClr val="tx2">
                    <a:lumMod val="50000"/>
                  </a:schemeClr>
                </a:solidFill>
              </a:rPr>
              <a:t>”; The New York Times Travel Show 2019.</a:t>
            </a:r>
            <a:endParaRPr lang="it-IT" sz="64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it-IT" sz="6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it-IT" sz="6400" b="1" dirty="0" smtClean="0">
                <a:solidFill>
                  <a:schemeClr val="tx2">
                    <a:lumMod val="50000"/>
                  </a:schemeClr>
                </a:solidFill>
              </a:rPr>
              <a:t>Campagne </a:t>
            </a:r>
            <a:r>
              <a:rPr lang="it-IT" sz="6400" b="1" dirty="0">
                <a:solidFill>
                  <a:schemeClr val="tx2">
                    <a:lumMod val="50000"/>
                  </a:schemeClr>
                </a:solidFill>
              </a:rPr>
              <a:t>on line:</a:t>
            </a:r>
          </a:p>
          <a:p>
            <a:pPr marL="0" indent="0" algn="just">
              <a:buNone/>
            </a:pPr>
            <a:r>
              <a:rPr lang="it-IT" sz="6400" b="1" dirty="0">
                <a:solidFill>
                  <a:schemeClr val="tx2">
                    <a:lumMod val="50000"/>
                  </a:schemeClr>
                </a:solidFill>
              </a:rPr>
              <a:t>Expedia e </a:t>
            </a:r>
            <a:r>
              <a:rPr lang="it-IT" sz="6400" b="1" dirty="0" err="1">
                <a:solidFill>
                  <a:schemeClr val="tx2">
                    <a:lumMod val="50000"/>
                  </a:schemeClr>
                </a:solidFill>
              </a:rPr>
              <a:t>Youtube</a:t>
            </a:r>
            <a:r>
              <a:rPr lang="it-IT" sz="6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6400" dirty="0">
                <a:solidFill>
                  <a:schemeClr val="tx2">
                    <a:lumMod val="50000"/>
                  </a:schemeClr>
                </a:solidFill>
              </a:rPr>
              <a:t>- promozione della destinazione tramite  video emozionali legati al territorio, alle esperienze e alla destagionalizzazione. </a:t>
            </a:r>
            <a:r>
              <a:rPr lang="it-IT" sz="6400" dirty="0" smtClean="0">
                <a:solidFill>
                  <a:schemeClr val="tx2">
                    <a:lumMod val="50000"/>
                  </a:schemeClr>
                </a:solidFill>
              </a:rPr>
              <a:t>Mercati </a:t>
            </a:r>
            <a:r>
              <a:rPr lang="it-IT" sz="6400" dirty="0">
                <a:solidFill>
                  <a:schemeClr val="tx2">
                    <a:lumMod val="50000"/>
                  </a:schemeClr>
                </a:solidFill>
              </a:rPr>
              <a:t>consolidati e mercati potenziali (USA).</a:t>
            </a:r>
            <a:r>
              <a:rPr lang="it-IT" sz="6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algn="ctr"/>
            <a:endParaRPr lang="it-IT" sz="5600" b="1" dirty="0"/>
          </a:p>
        </p:txBody>
      </p:sp>
    </p:spTree>
    <p:extLst>
      <p:ext uri="{BB962C8B-B14F-4D97-AF65-F5344CB8AC3E}">
        <p14:creationId xmlns:p14="http://schemas.microsoft.com/office/powerpoint/2010/main" val="415322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2400" b="1" dirty="0">
                <a:solidFill>
                  <a:srgbClr val="0B75BA"/>
                </a:solidFill>
                <a:latin typeface="Fedra Sans Std Light" pitchFamily="34" charset="0"/>
              </a:rPr>
              <a:t> </a:t>
            </a:r>
            <a:r>
              <a:rPr lang="it-IT" sz="2400" b="1" dirty="0" smtClean="0">
                <a:solidFill>
                  <a:srgbClr val="0B75BA"/>
                </a:solidFill>
                <a:latin typeface="Fedra Sans Std Light" pitchFamily="34" charset="0"/>
              </a:rPr>
              <a:t/>
            </a:r>
            <a:br>
              <a:rPr lang="it-IT" sz="2400" b="1" dirty="0" smtClean="0">
                <a:solidFill>
                  <a:srgbClr val="0B75BA"/>
                </a:solidFill>
                <a:latin typeface="Fedra Sans Std Light" pitchFamily="34" charset="0"/>
              </a:rPr>
            </a:br>
            <a:r>
              <a:rPr lang="it-IT" sz="2400" b="1" dirty="0">
                <a:solidFill>
                  <a:srgbClr val="0B75BA"/>
                </a:solidFill>
                <a:latin typeface="Fedra Sans Std Light" pitchFamily="34" charset="0"/>
              </a:rPr>
              <a:t/>
            </a:r>
            <a:br>
              <a:rPr lang="it-IT" sz="2400" b="1" dirty="0">
                <a:solidFill>
                  <a:srgbClr val="0B75BA"/>
                </a:solidFill>
                <a:latin typeface="Fedra Sans Std Light" pitchFamily="34" charset="0"/>
              </a:rPr>
            </a:br>
            <a:r>
              <a:rPr lang="it-IT" sz="3600" i="1" dirty="0" smtClean="0">
                <a:solidFill>
                  <a:srgbClr val="002060"/>
                </a:solidFill>
              </a:rPr>
              <a:t> Promozione 2019</a:t>
            </a:r>
            <a:r>
              <a:rPr lang="it-IT" sz="3600" dirty="0" smtClean="0">
                <a:solidFill>
                  <a:srgbClr val="002060"/>
                </a:solidFill>
              </a:rPr>
              <a:t/>
            </a:r>
            <a:br>
              <a:rPr lang="it-IT" sz="3600" dirty="0" smtClean="0">
                <a:solidFill>
                  <a:srgbClr val="002060"/>
                </a:solidFill>
              </a:rPr>
            </a:br>
            <a:r>
              <a:rPr lang="it-IT" sz="2700" dirty="0" smtClean="0">
                <a:solidFill>
                  <a:srgbClr val="002060"/>
                </a:solidFill>
              </a:rPr>
              <a:t> </a:t>
            </a:r>
            <a:r>
              <a:rPr lang="it-IT" sz="2700" i="1" dirty="0" smtClean="0">
                <a:solidFill>
                  <a:srgbClr val="002060"/>
                </a:solidFill>
              </a:rPr>
              <a:t>“I </a:t>
            </a:r>
            <a:r>
              <a:rPr lang="it-IT" sz="2700" i="1" dirty="0">
                <a:solidFill>
                  <a:srgbClr val="002060"/>
                </a:solidFill>
              </a:rPr>
              <a:t>principali appuntamenti nazionali ed internazionali </a:t>
            </a:r>
            <a:r>
              <a:rPr lang="it-IT" sz="2700" i="1" dirty="0" smtClean="0">
                <a:solidFill>
                  <a:srgbClr val="002060"/>
                </a:solidFill>
              </a:rPr>
              <a:t/>
            </a:r>
            <a:br>
              <a:rPr lang="it-IT" sz="2700" i="1" dirty="0" smtClean="0">
                <a:solidFill>
                  <a:srgbClr val="002060"/>
                </a:solidFill>
              </a:rPr>
            </a:br>
            <a:r>
              <a:rPr lang="it-IT" sz="2700" i="1" dirty="0" smtClean="0">
                <a:solidFill>
                  <a:srgbClr val="002060"/>
                </a:solidFill>
              </a:rPr>
              <a:t>hanno </a:t>
            </a:r>
            <a:r>
              <a:rPr lang="it-IT" sz="2700" i="1" dirty="0">
                <a:solidFill>
                  <a:srgbClr val="002060"/>
                </a:solidFill>
              </a:rPr>
              <a:t>visto protagonista la Puglia</a:t>
            </a:r>
            <a:r>
              <a:rPr lang="it-IT" sz="2700" i="1" dirty="0" smtClean="0">
                <a:solidFill>
                  <a:srgbClr val="002060"/>
                </a:solidFill>
              </a:rPr>
              <a:t>!”</a:t>
            </a:r>
            <a:r>
              <a:rPr lang="it-IT" sz="2700" i="1" dirty="0">
                <a:solidFill>
                  <a:schemeClr val="tx2"/>
                </a:solidFill>
              </a:rPr>
              <a:t/>
            </a:r>
            <a:br>
              <a:rPr lang="it-IT" sz="2700" i="1" dirty="0">
                <a:solidFill>
                  <a:schemeClr val="tx2"/>
                </a:solidFill>
              </a:rPr>
            </a:br>
            <a:r>
              <a:rPr lang="it-IT" b="1" dirty="0">
                <a:solidFill>
                  <a:schemeClr val="tx2"/>
                </a:solidFill>
              </a:rPr>
              <a:t> </a:t>
            </a:r>
            <a:br>
              <a:rPr lang="it-IT" b="1" dirty="0">
                <a:solidFill>
                  <a:schemeClr val="tx2"/>
                </a:solidFill>
              </a:rPr>
            </a:b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endParaRPr lang="it-IT" sz="64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sz="6400" b="1" dirty="0">
                <a:solidFill>
                  <a:srgbClr val="002060"/>
                </a:solidFill>
              </a:rPr>
              <a:t>373 operatori </a:t>
            </a:r>
            <a:r>
              <a:rPr lang="it-IT" sz="6400" dirty="0">
                <a:solidFill>
                  <a:srgbClr val="002060"/>
                </a:solidFill>
              </a:rPr>
              <a:t>partecipanti alle attività B2B realizzate in tutto il mondo, nei mercati europei ed extraeuropei, consolidati e potenziali</a:t>
            </a:r>
          </a:p>
          <a:p>
            <a:pPr marL="0" indent="0">
              <a:buNone/>
            </a:pPr>
            <a:endParaRPr lang="it-IT" sz="6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6400" b="1" smtClean="0">
                <a:solidFill>
                  <a:srgbClr val="002060"/>
                </a:solidFill>
              </a:rPr>
              <a:t>37 </a:t>
            </a:r>
            <a:r>
              <a:rPr lang="it-IT" sz="6400" b="1" dirty="0">
                <a:solidFill>
                  <a:srgbClr val="002060"/>
                </a:solidFill>
              </a:rPr>
              <a:t>azioni di promozione </a:t>
            </a:r>
            <a:r>
              <a:rPr lang="it-IT" sz="6400" b="1" i="1" dirty="0">
                <a:solidFill>
                  <a:srgbClr val="002060"/>
                </a:solidFill>
              </a:rPr>
              <a:t>realizzate a fianco delle imprese tra fiere, workshop ed eventi in Italia e all’estero: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6400" b="1" dirty="0" smtClean="0">
                <a:solidFill>
                  <a:srgbClr val="002060"/>
                </a:solidFill>
              </a:rPr>
              <a:t>6 </a:t>
            </a:r>
            <a:r>
              <a:rPr lang="it-IT" sz="6400" b="1" dirty="0">
                <a:solidFill>
                  <a:srgbClr val="002060"/>
                </a:solidFill>
              </a:rPr>
              <a:t>tappe del BuyPuglia tour </a:t>
            </a:r>
            <a:r>
              <a:rPr lang="it-IT" sz="6400" dirty="0">
                <a:solidFill>
                  <a:srgbClr val="002060"/>
                </a:solidFill>
              </a:rPr>
              <a:t>per presentare la destinazione nelle capitali </a:t>
            </a:r>
            <a:r>
              <a:rPr lang="it-IT" sz="6400" dirty="0" smtClean="0">
                <a:solidFill>
                  <a:srgbClr val="002060"/>
                </a:solidFill>
              </a:rPr>
              <a:t>europee: Praga</a:t>
            </a:r>
            <a:r>
              <a:rPr lang="it-IT" sz="6400" dirty="0">
                <a:solidFill>
                  <a:srgbClr val="002060"/>
                </a:solidFill>
              </a:rPr>
              <a:t>, Francoforte, Mosca, Vilnius, Madrid e Barcellona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6400" b="1" dirty="0" smtClean="0">
                <a:solidFill>
                  <a:srgbClr val="002060"/>
                </a:solidFill>
              </a:rPr>
              <a:t>15 </a:t>
            </a:r>
            <a:r>
              <a:rPr lang="it-IT" sz="6400" b="1" dirty="0">
                <a:solidFill>
                  <a:srgbClr val="002060"/>
                </a:solidFill>
              </a:rPr>
              <a:t>fiere </a:t>
            </a:r>
            <a:r>
              <a:rPr lang="it-IT" sz="6400" dirty="0">
                <a:solidFill>
                  <a:srgbClr val="002060"/>
                </a:solidFill>
              </a:rPr>
              <a:t>per rafforzare il Brand Puglia, promuovendo i territori e il sistema delle imprese turistiche;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6400" b="1" dirty="0" smtClean="0">
                <a:solidFill>
                  <a:srgbClr val="002060"/>
                </a:solidFill>
              </a:rPr>
              <a:t>16 </a:t>
            </a:r>
            <a:r>
              <a:rPr lang="it-IT" sz="6400" b="1" dirty="0">
                <a:solidFill>
                  <a:srgbClr val="002060"/>
                </a:solidFill>
              </a:rPr>
              <a:t>workshop ed eventi business to business </a:t>
            </a:r>
            <a:r>
              <a:rPr lang="it-IT" sz="6400" dirty="0">
                <a:solidFill>
                  <a:srgbClr val="002060"/>
                </a:solidFill>
              </a:rPr>
              <a:t>per  favorire il networking con i tour operator internazionali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1534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428494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it-IT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it-IT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it-IT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it-IT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it-IT" sz="3100" b="1" dirty="0" smtClean="0">
                <a:solidFill>
                  <a:srgbClr val="002060"/>
                </a:solidFill>
              </a:rPr>
              <a:t> </a:t>
            </a:r>
            <a:r>
              <a:rPr lang="it-IT" sz="3600" i="1" dirty="0" smtClean="0">
                <a:solidFill>
                  <a:schemeClr val="tx2">
                    <a:lumMod val="50000"/>
                  </a:schemeClr>
                </a:solidFill>
              </a:rPr>
              <a:t>Promozione 2019</a:t>
            </a:r>
            <a:r>
              <a:rPr lang="it-IT" sz="3600" i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it-IT" sz="3600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it-IT" sz="2700" dirty="0" smtClean="0">
                <a:solidFill>
                  <a:schemeClr val="tx2">
                    <a:lumMod val="50000"/>
                  </a:schemeClr>
                </a:solidFill>
              </a:rPr>
              <a:t>Nuovi mercati e workshop </a:t>
            </a:r>
            <a:br>
              <a:rPr lang="it-IT" sz="27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it-IT" sz="2200" i="1" dirty="0" smtClean="0">
                <a:solidFill>
                  <a:schemeClr val="tx2">
                    <a:lumMod val="50000"/>
                  </a:schemeClr>
                </a:solidFill>
              </a:rPr>
              <a:t>Ancora </a:t>
            </a:r>
            <a:r>
              <a:rPr lang="it-IT" sz="2200" b="1" i="1" dirty="0">
                <a:solidFill>
                  <a:schemeClr val="tx2">
                    <a:lumMod val="50000"/>
                  </a:schemeClr>
                </a:solidFill>
              </a:rPr>
              <a:t>Cina e </a:t>
            </a:r>
            <a:r>
              <a:rPr lang="it-IT" sz="2200" b="1" i="1" dirty="0" smtClean="0">
                <a:solidFill>
                  <a:schemeClr val="tx2">
                    <a:lumMod val="50000"/>
                  </a:schemeClr>
                </a:solidFill>
              </a:rPr>
              <a:t>Russia, Usa </a:t>
            </a:r>
            <a:r>
              <a:rPr lang="it-IT" sz="2200" b="1" i="1" dirty="0">
                <a:solidFill>
                  <a:schemeClr val="tx2">
                    <a:lumMod val="50000"/>
                  </a:schemeClr>
                </a:solidFill>
              </a:rPr>
              <a:t>e Canada</a:t>
            </a:r>
            <a:r>
              <a:rPr lang="it-IT" sz="22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it-IT" sz="22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it-IT" sz="2200" dirty="0">
                <a:solidFill>
                  <a:srgbClr val="002060"/>
                </a:solidFill>
              </a:rPr>
              <a:t/>
            </a:r>
            <a:br>
              <a:rPr lang="it-IT" sz="2200" dirty="0">
                <a:solidFill>
                  <a:srgbClr val="002060"/>
                </a:solidFill>
              </a:rPr>
            </a:br>
            <a:endParaRPr lang="it-IT" sz="2200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it-IT" sz="7200" i="1" dirty="0">
                <a:solidFill>
                  <a:schemeClr val="tx2"/>
                </a:solidFill>
              </a:rPr>
              <a:t> </a:t>
            </a:r>
            <a:endParaRPr lang="it-IT" sz="8000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11200" i="1" dirty="0" smtClean="0">
                <a:solidFill>
                  <a:schemeClr val="tx2">
                    <a:lumMod val="50000"/>
                  </a:schemeClr>
                </a:solidFill>
              </a:rPr>
              <a:t>Per la </a:t>
            </a:r>
            <a:r>
              <a:rPr lang="it-IT" sz="11200" i="1" dirty="0">
                <a:solidFill>
                  <a:schemeClr val="tx2">
                    <a:lumMod val="50000"/>
                  </a:schemeClr>
                </a:solidFill>
              </a:rPr>
              <a:t>prima volta </a:t>
            </a:r>
            <a:r>
              <a:rPr lang="it-IT" sz="11200" i="1" dirty="0" smtClean="0">
                <a:solidFill>
                  <a:schemeClr val="tx2">
                    <a:lumMod val="50000"/>
                  </a:schemeClr>
                </a:solidFill>
              </a:rPr>
              <a:t>la Puglia al </a:t>
            </a:r>
            <a:r>
              <a:rPr lang="it-IT" sz="11200" i="1" dirty="0">
                <a:solidFill>
                  <a:schemeClr val="tx2">
                    <a:lumMod val="50000"/>
                  </a:schemeClr>
                </a:solidFill>
              </a:rPr>
              <a:t>“</a:t>
            </a:r>
            <a:r>
              <a:rPr lang="it-IT" sz="11200" b="1" i="1" dirty="0">
                <a:solidFill>
                  <a:schemeClr val="tx2">
                    <a:lumMod val="50000"/>
                  </a:schemeClr>
                </a:solidFill>
              </a:rPr>
              <a:t>The New York Times Travel Show”</a:t>
            </a:r>
            <a:r>
              <a:rPr lang="it-IT" sz="11200" i="1" dirty="0">
                <a:solidFill>
                  <a:schemeClr val="tx2">
                    <a:lumMod val="50000"/>
                  </a:schemeClr>
                </a:solidFill>
              </a:rPr>
              <a:t>  a New York </a:t>
            </a:r>
            <a:r>
              <a:rPr lang="it-IT" sz="11200" i="1" dirty="0" smtClean="0">
                <a:solidFill>
                  <a:schemeClr val="tx2">
                    <a:lumMod val="50000"/>
                  </a:schemeClr>
                </a:solidFill>
              </a:rPr>
              <a:t>nel mese di gennaio</a:t>
            </a:r>
            <a:r>
              <a:rPr lang="it-IT" sz="11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11200" i="1" dirty="0" smtClean="0">
                <a:solidFill>
                  <a:schemeClr val="tx2">
                    <a:lumMod val="50000"/>
                  </a:schemeClr>
                </a:solidFill>
              </a:rPr>
              <a:t>(nel </a:t>
            </a:r>
            <a:r>
              <a:rPr lang="it-IT" sz="11200" i="1" dirty="0">
                <a:solidFill>
                  <a:schemeClr val="tx2">
                    <a:lumMod val="50000"/>
                  </a:schemeClr>
                </a:solidFill>
              </a:rPr>
              <a:t>2017 oltre 30 mila </a:t>
            </a:r>
            <a:r>
              <a:rPr lang="it-IT" sz="11200" i="1" dirty="0" smtClean="0">
                <a:solidFill>
                  <a:schemeClr val="tx2">
                    <a:lumMod val="50000"/>
                  </a:schemeClr>
                </a:solidFill>
              </a:rPr>
              <a:t>partecipanti!) </a:t>
            </a:r>
            <a:r>
              <a:rPr lang="it-IT" sz="11200" i="1" dirty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it-IT" sz="112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it-IT" sz="112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sz="11200" i="1" dirty="0" smtClean="0">
                <a:solidFill>
                  <a:schemeClr val="tx2">
                    <a:lumMod val="50000"/>
                  </a:schemeClr>
                </a:solidFill>
              </a:rPr>
              <a:t>Siamo stati presenti in appuntamenti </a:t>
            </a:r>
            <a:r>
              <a:rPr lang="it-IT" sz="11200" i="1" dirty="0">
                <a:solidFill>
                  <a:schemeClr val="tx2">
                    <a:lumMod val="50000"/>
                  </a:schemeClr>
                </a:solidFill>
              </a:rPr>
              <a:t>internazionali </a:t>
            </a:r>
            <a:r>
              <a:rPr lang="it-IT" sz="11200" i="1" dirty="0" smtClean="0">
                <a:solidFill>
                  <a:schemeClr val="tx2">
                    <a:lumMod val="50000"/>
                  </a:schemeClr>
                </a:solidFill>
              </a:rPr>
              <a:t>importanti </a:t>
            </a:r>
            <a:r>
              <a:rPr lang="it-IT" sz="11200" i="1" dirty="0">
                <a:solidFill>
                  <a:schemeClr val="tx2">
                    <a:lumMod val="50000"/>
                  </a:schemeClr>
                </a:solidFill>
              </a:rPr>
              <a:t>e strategici per i settori </a:t>
            </a:r>
            <a:r>
              <a:rPr lang="it-IT" sz="11200" b="1" i="1" dirty="0">
                <a:solidFill>
                  <a:schemeClr val="tx2">
                    <a:lumMod val="50000"/>
                  </a:schemeClr>
                </a:solidFill>
              </a:rPr>
              <a:t>Luxury, MICE e </a:t>
            </a:r>
            <a:r>
              <a:rPr lang="it-IT" sz="11200" b="1" i="1" dirty="0" err="1" smtClean="0">
                <a:solidFill>
                  <a:schemeClr val="tx2">
                    <a:lumMod val="50000"/>
                  </a:schemeClr>
                </a:solidFill>
              </a:rPr>
              <a:t>Wedding</a:t>
            </a:r>
            <a:r>
              <a:rPr lang="it-IT" sz="11200" i="1" dirty="0" smtClean="0">
                <a:solidFill>
                  <a:schemeClr val="tx2">
                    <a:lumMod val="50000"/>
                  </a:schemeClr>
                </a:solidFill>
              </a:rPr>
              <a:t>, come </a:t>
            </a:r>
            <a:r>
              <a:rPr lang="it-IT" sz="11200" i="1" dirty="0" err="1" smtClean="0">
                <a:solidFill>
                  <a:schemeClr val="tx2">
                    <a:lumMod val="50000"/>
                  </a:schemeClr>
                </a:solidFill>
              </a:rPr>
              <a:t>Connections</a:t>
            </a:r>
            <a:r>
              <a:rPr lang="it-IT" sz="11200" i="1" dirty="0" smtClean="0">
                <a:solidFill>
                  <a:schemeClr val="tx2">
                    <a:lumMod val="50000"/>
                  </a:schemeClr>
                </a:solidFill>
              </a:rPr>
              <a:t>, ILTM, </a:t>
            </a:r>
            <a:r>
              <a:rPr lang="it-IT" sz="11200" i="1" dirty="0" err="1" smtClean="0">
                <a:solidFill>
                  <a:schemeClr val="tx2">
                    <a:lumMod val="50000"/>
                  </a:schemeClr>
                </a:solidFill>
              </a:rPr>
              <a:t>Amour</a:t>
            </a:r>
            <a:r>
              <a:rPr lang="it-IT" sz="11200" i="1" dirty="0" smtClean="0">
                <a:solidFill>
                  <a:schemeClr val="tx2">
                    <a:lumMod val="50000"/>
                  </a:schemeClr>
                </a:solidFill>
              </a:rPr>
              <a:t>, PURE Life </a:t>
            </a:r>
            <a:r>
              <a:rPr lang="it-IT" sz="11200" i="1" dirty="0" err="1" smtClean="0">
                <a:solidFill>
                  <a:schemeClr val="tx2">
                    <a:lumMod val="50000"/>
                  </a:schemeClr>
                </a:solidFill>
              </a:rPr>
              <a:t>Experiences</a:t>
            </a:r>
            <a:r>
              <a:rPr lang="it-IT" sz="11200" i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it-IT" sz="11200" i="1" dirty="0" err="1" smtClean="0">
                <a:solidFill>
                  <a:schemeClr val="tx2">
                    <a:lumMod val="50000"/>
                  </a:schemeClr>
                </a:solidFill>
              </a:rPr>
              <a:t>Travelux</a:t>
            </a:r>
            <a:r>
              <a:rPr lang="it-IT" sz="11200" i="1" dirty="0" smtClean="0">
                <a:solidFill>
                  <a:schemeClr val="tx2">
                    <a:lumMod val="50000"/>
                  </a:schemeClr>
                </a:solidFill>
              </a:rPr>
              <a:t> Club.</a:t>
            </a:r>
          </a:p>
          <a:p>
            <a:pPr marL="0" indent="0">
              <a:buNone/>
            </a:pPr>
            <a:endParaRPr lang="it-IT" sz="11200" i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sz="11200" dirty="0">
                <a:solidFill>
                  <a:schemeClr val="tx2">
                    <a:lumMod val="50000"/>
                  </a:schemeClr>
                </a:solidFill>
              </a:rPr>
              <a:t>Settima edizione del</a:t>
            </a:r>
            <a:r>
              <a:rPr lang="it-IT" sz="1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11200" b="1" i="1" dirty="0" err="1">
                <a:solidFill>
                  <a:schemeClr val="tx2">
                    <a:lumMod val="50000"/>
                  </a:schemeClr>
                </a:solidFill>
              </a:rPr>
              <a:t>Buy</a:t>
            </a:r>
            <a:r>
              <a:rPr lang="it-IT" sz="11200" b="1" i="1" dirty="0">
                <a:solidFill>
                  <a:schemeClr val="tx2">
                    <a:lumMod val="50000"/>
                  </a:schemeClr>
                </a:solidFill>
              </a:rPr>
              <a:t> Puglia- Travel Meeting Experience</a:t>
            </a:r>
            <a:r>
              <a:rPr lang="it-IT" sz="11200" b="1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it-IT" sz="11200" i="1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it-IT" sz="11200" b="1" dirty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it-IT" sz="112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it-IT" sz="11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sz="8000" i="1" dirty="0">
                <a:solidFill>
                  <a:schemeClr val="tx2"/>
                </a:solidFill>
              </a:rPr>
              <a:t> </a:t>
            </a:r>
            <a:endParaRPr lang="it-IT" sz="8000" dirty="0">
              <a:solidFill>
                <a:schemeClr val="tx2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5685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rmAutofit/>
          </a:bodyPr>
          <a:lstStyle/>
          <a:p>
            <a:r>
              <a:rPr lang="it-IT" sz="3200" i="1" dirty="0" smtClean="0">
                <a:solidFill>
                  <a:schemeClr val="tx2">
                    <a:lumMod val="50000"/>
                  </a:schemeClr>
                </a:solidFill>
              </a:rPr>
              <a:t>Innovazione 2019 </a:t>
            </a:r>
            <a:br>
              <a:rPr lang="it-IT" sz="3200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</a:rPr>
              <a:t>“</a:t>
            </a:r>
            <a:r>
              <a:rPr lang="it-IT" sz="2400" i="1" dirty="0" smtClean="0">
                <a:solidFill>
                  <a:schemeClr val="tx2">
                    <a:lumMod val="50000"/>
                  </a:schemeClr>
                </a:solidFill>
              </a:rPr>
              <a:t>L’ecosistema </a:t>
            </a:r>
            <a:r>
              <a:rPr lang="it-IT" sz="2400" i="1" dirty="0">
                <a:solidFill>
                  <a:schemeClr val="tx2">
                    <a:lumMod val="50000"/>
                  </a:schemeClr>
                </a:solidFill>
              </a:rPr>
              <a:t>Puglia </a:t>
            </a:r>
            <a:r>
              <a:rPr lang="it-IT" sz="2400" i="1" dirty="0" smtClean="0">
                <a:solidFill>
                  <a:schemeClr val="tx2">
                    <a:lumMod val="50000"/>
                  </a:schemeClr>
                </a:solidFill>
              </a:rPr>
              <a:t>cresce”</a:t>
            </a:r>
            <a:r>
              <a:rPr lang="it-IT" sz="2400" i="1" dirty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it-IT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475656"/>
            <a:ext cx="8291264" cy="5049688"/>
          </a:xfrm>
        </p:spPr>
        <p:txBody>
          <a:bodyPr>
            <a:noAutofit/>
          </a:bodyPr>
          <a:lstStyle/>
          <a:p>
            <a:r>
              <a:rPr lang="it-IT" sz="1800" dirty="0">
                <a:solidFill>
                  <a:schemeClr val="tx2">
                    <a:lumMod val="50000"/>
                  </a:schemeClr>
                </a:solidFill>
              </a:rPr>
              <a:t>Da DESTINATION MANAGEMENT SYSTEM a DIGITAL MANAGEMENT SYSTEM, </a:t>
            </a:r>
            <a:r>
              <a:rPr lang="it-IT" sz="1800" dirty="0" smtClean="0">
                <a:solidFill>
                  <a:schemeClr val="tx2">
                    <a:lumMod val="50000"/>
                  </a:schemeClr>
                </a:solidFill>
              </a:rPr>
              <a:t>porta </a:t>
            </a:r>
            <a:r>
              <a:rPr lang="it-IT" sz="1800" dirty="0">
                <a:solidFill>
                  <a:schemeClr val="tx2">
                    <a:lumMod val="50000"/>
                  </a:schemeClr>
                </a:solidFill>
              </a:rPr>
              <a:t>di accesso all’ECOSISTEMA DIGITALE INTEGRATO TURISMO CULTURA della Regione Puglia.</a:t>
            </a:r>
          </a:p>
          <a:p>
            <a:r>
              <a:rPr lang="it-IT" sz="1800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it-IT" sz="1800" dirty="0" smtClean="0">
                <a:solidFill>
                  <a:schemeClr val="tx2">
                    <a:lumMod val="50000"/>
                  </a:schemeClr>
                </a:solidFill>
              </a:rPr>
              <a:t>Il </a:t>
            </a:r>
            <a:r>
              <a:rPr lang="it-IT" sz="1800" dirty="0">
                <a:solidFill>
                  <a:schemeClr val="tx2">
                    <a:lumMod val="50000"/>
                  </a:schemeClr>
                </a:solidFill>
              </a:rPr>
              <a:t>DMS Puglia cambia la sua funzione: da un sistema di raccolta dati a </a:t>
            </a:r>
            <a:r>
              <a:rPr lang="it-IT" sz="1800" dirty="0" smtClean="0">
                <a:solidFill>
                  <a:schemeClr val="tx2">
                    <a:lumMod val="50000"/>
                  </a:schemeClr>
                </a:solidFill>
              </a:rPr>
              <a:t>un </a:t>
            </a:r>
            <a:r>
              <a:rPr lang="it-IT" sz="1800" dirty="0">
                <a:solidFill>
                  <a:schemeClr val="tx2">
                    <a:lumMod val="50000"/>
                  </a:schemeClr>
                </a:solidFill>
              </a:rPr>
              <a:t>sistema di servizi per gli operatori pubblici e privati</a:t>
            </a:r>
          </a:p>
          <a:p>
            <a:r>
              <a:rPr lang="it-IT" sz="1800" dirty="0">
                <a:solidFill>
                  <a:schemeClr val="tx2">
                    <a:lumMod val="50000"/>
                  </a:schemeClr>
                </a:solidFill>
              </a:rPr>
              <a:t>Una piattaforma di connessione, comunicazione interna e organizzazione tra gli operatori pubblici e privati</a:t>
            </a:r>
          </a:p>
          <a:p>
            <a:r>
              <a:rPr lang="it-IT" sz="1800" dirty="0">
                <a:solidFill>
                  <a:schemeClr val="tx2">
                    <a:lumMod val="50000"/>
                  </a:schemeClr>
                </a:solidFill>
              </a:rPr>
              <a:t>Uno strumento di gestione, osservazione e analisi per </a:t>
            </a:r>
            <a:r>
              <a:rPr lang="it-IT" sz="1800" dirty="0" err="1">
                <a:solidFill>
                  <a:schemeClr val="tx2">
                    <a:lumMod val="50000"/>
                  </a:schemeClr>
                </a:solidFill>
              </a:rPr>
              <a:t>Pugliapromozione</a:t>
            </a:r>
            <a:r>
              <a:rPr lang="it-IT" sz="1800" dirty="0">
                <a:solidFill>
                  <a:schemeClr val="tx2">
                    <a:lumMod val="50000"/>
                  </a:schemeClr>
                </a:solidFill>
              </a:rPr>
              <a:t> e la Regione </a:t>
            </a:r>
            <a:r>
              <a:rPr lang="it-IT" sz="1800" dirty="0" smtClean="0">
                <a:solidFill>
                  <a:schemeClr val="tx2">
                    <a:lumMod val="50000"/>
                  </a:schemeClr>
                </a:solidFill>
              </a:rPr>
              <a:t>Puglia</a:t>
            </a:r>
          </a:p>
          <a:p>
            <a:r>
              <a:rPr lang="it-IT" sz="1800" b="1" i="1" dirty="0" smtClean="0">
                <a:solidFill>
                  <a:schemeClr val="tx2">
                    <a:lumMod val="50000"/>
                  </a:schemeClr>
                </a:solidFill>
              </a:rPr>
              <a:t>Ricerca </a:t>
            </a:r>
            <a:r>
              <a:rPr lang="it-IT" sz="1800" b="1" i="1" dirty="0">
                <a:solidFill>
                  <a:schemeClr val="tx2">
                    <a:lumMod val="50000"/>
                  </a:schemeClr>
                </a:solidFill>
              </a:rPr>
              <a:t>impatto economico </a:t>
            </a:r>
            <a:r>
              <a:rPr lang="it-IT" sz="1800" i="1" dirty="0">
                <a:solidFill>
                  <a:schemeClr val="tx2">
                    <a:lumMod val="50000"/>
                  </a:schemeClr>
                </a:solidFill>
              </a:rPr>
              <a:t>,un’indagine </a:t>
            </a:r>
            <a:r>
              <a:rPr lang="it-IT" sz="1800" i="1" dirty="0" smtClean="0">
                <a:solidFill>
                  <a:schemeClr val="tx2">
                    <a:lumMod val="50000"/>
                  </a:schemeClr>
                </a:solidFill>
              </a:rPr>
              <a:t> della Università di Venezia Cà </a:t>
            </a:r>
            <a:r>
              <a:rPr lang="it-IT" sz="1800" i="1" dirty="0" err="1" smtClean="0">
                <a:solidFill>
                  <a:schemeClr val="tx2">
                    <a:lumMod val="50000"/>
                  </a:schemeClr>
                </a:solidFill>
              </a:rPr>
              <a:t>Foscari</a:t>
            </a:r>
            <a:r>
              <a:rPr lang="it-IT" sz="1800" i="1" dirty="0" smtClean="0">
                <a:solidFill>
                  <a:schemeClr val="tx2">
                    <a:lumMod val="50000"/>
                  </a:schemeClr>
                </a:solidFill>
              </a:rPr>
              <a:t>, volta </a:t>
            </a:r>
            <a:r>
              <a:rPr lang="it-IT" sz="1800" i="1" dirty="0">
                <a:solidFill>
                  <a:schemeClr val="tx2">
                    <a:lumMod val="50000"/>
                  </a:schemeClr>
                </a:solidFill>
              </a:rPr>
              <a:t>a quantificare gli effetti del settore turistico sull’economia regionale</a:t>
            </a:r>
          </a:p>
          <a:p>
            <a:pPr lvl="0"/>
            <a:r>
              <a:rPr lang="it-IT" sz="1800" b="1" i="1" dirty="0" smtClean="0"/>
              <a:t>Partnership </a:t>
            </a:r>
            <a:r>
              <a:rPr lang="it-IT" sz="1800" b="1" i="1" dirty="0"/>
              <a:t>con Expedia</a:t>
            </a:r>
            <a:r>
              <a:rPr lang="it-IT" sz="1800" i="1" dirty="0"/>
              <a:t>, oltre le classiche campagne display, che ha adottato delle regole di ingaggio innovative del potenziale turista, mirando a far conoscere la Puglia oltreoceano e a guidarlo fino alla effettiva prenotazione della vacanza.</a:t>
            </a:r>
            <a:endParaRPr lang="it-IT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062832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ttangolo 59">
            <a:extLst>
              <a:ext uri="{FF2B5EF4-FFF2-40B4-BE49-F238E27FC236}">
                <a16:creationId xmlns="" xmlns:a16="http://schemas.microsoft.com/office/drawing/2014/main" id="{9321670B-6DE3-4E3F-9962-49CC17C34C46}"/>
              </a:ext>
            </a:extLst>
          </p:cNvPr>
          <p:cNvSpPr/>
          <p:nvPr/>
        </p:nvSpPr>
        <p:spPr>
          <a:xfrm>
            <a:off x="199748" y="1023707"/>
            <a:ext cx="8755602" cy="4780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cxnSp>
        <p:nvCxnSpPr>
          <p:cNvPr id="30" name="Connettore diritto 29">
            <a:extLst>
              <a:ext uri="{FF2B5EF4-FFF2-40B4-BE49-F238E27FC236}">
                <a16:creationId xmlns="" xmlns:a16="http://schemas.microsoft.com/office/drawing/2014/main" id="{4DFC50C2-1EE7-4B2C-9192-6C33705D4080}"/>
              </a:ext>
            </a:extLst>
          </p:cNvPr>
          <p:cNvCxnSpPr>
            <a:cxnSpLocks/>
          </p:cNvCxnSpPr>
          <p:nvPr/>
        </p:nvCxnSpPr>
        <p:spPr>
          <a:xfrm flipH="1">
            <a:off x="5939338" y="4209498"/>
            <a:ext cx="2777" cy="1176328"/>
          </a:xfrm>
          <a:prstGeom prst="line">
            <a:avLst/>
          </a:prstGeom>
          <a:ln w="28575">
            <a:solidFill>
              <a:srgbClr val="0099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3824B9BC-7B87-4F15-9377-97FC1BB313F1}"/>
              </a:ext>
            </a:extLst>
          </p:cNvPr>
          <p:cNvSpPr txBox="1"/>
          <p:nvPr/>
        </p:nvSpPr>
        <p:spPr>
          <a:xfrm>
            <a:off x="2104027" y="1439510"/>
            <a:ext cx="392415" cy="4205368"/>
          </a:xfrm>
          <a:prstGeom prst="rect">
            <a:avLst/>
          </a:prstGeom>
          <a:solidFill>
            <a:srgbClr val="00B050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it-IT" sz="1350" dirty="0">
                <a:latin typeface="Arial Narrow" panose="020B0606020202030204" pitchFamily="34" charset="0"/>
              </a:rPr>
              <a:t>www.dms.puglia.it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3124D5CB-590D-4E6E-83BB-FF46FE842586}"/>
              </a:ext>
            </a:extLst>
          </p:cNvPr>
          <p:cNvSpPr txBox="1"/>
          <p:nvPr/>
        </p:nvSpPr>
        <p:spPr>
          <a:xfrm>
            <a:off x="2570518" y="1439510"/>
            <a:ext cx="2418605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it-IT" sz="1350" b="1" dirty="0">
                <a:solidFill>
                  <a:srgbClr val="00B050"/>
                </a:solidFill>
                <a:latin typeface="Arial Narrow" panose="020B0606020202030204" pitchFamily="34" charset="0"/>
              </a:rPr>
              <a:t>Servizi digitali</a:t>
            </a:r>
          </a:p>
          <a:p>
            <a:pPr algn="ctr"/>
            <a:endParaRPr lang="it-IT" sz="1350" dirty="0">
              <a:latin typeface="Arial Narrow" panose="020B0606020202030204" pitchFamily="34" charset="0"/>
            </a:endParaRPr>
          </a:p>
          <a:p>
            <a:pPr algn="ctr"/>
            <a:endParaRPr lang="it-IT" sz="1350" dirty="0">
              <a:latin typeface="Arial Narrow" panose="020B0606020202030204" pitchFamily="34" charset="0"/>
            </a:endParaRPr>
          </a:p>
          <a:p>
            <a:pPr algn="ctr"/>
            <a:endParaRPr lang="it-IT" sz="1350" dirty="0">
              <a:latin typeface="Arial Narrow" panose="020B0606020202030204" pitchFamily="34" charset="0"/>
            </a:endParaRPr>
          </a:p>
          <a:p>
            <a:pPr algn="ctr"/>
            <a:endParaRPr lang="it-IT" sz="1350" dirty="0">
              <a:latin typeface="Arial Narrow" panose="020B0606020202030204" pitchFamily="34" charset="0"/>
            </a:endParaRPr>
          </a:p>
          <a:p>
            <a:pPr algn="ctr"/>
            <a:endParaRPr lang="it-IT" sz="1350" dirty="0">
              <a:latin typeface="Arial Narrow" panose="020B0606020202030204" pitchFamily="34" charset="0"/>
            </a:endParaRPr>
          </a:p>
          <a:p>
            <a:pPr algn="ctr"/>
            <a:endParaRPr lang="it-IT" sz="1350" dirty="0">
              <a:latin typeface="Arial Narrow" panose="020B0606020202030204" pitchFamily="34" charset="0"/>
            </a:endParaRPr>
          </a:p>
          <a:p>
            <a:pPr algn="ctr"/>
            <a:endParaRPr lang="it-IT" sz="1350" dirty="0">
              <a:latin typeface="Arial Narrow" panose="020B0606020202030204" pitchFamily="34" charset="0"/>
            </a:endParaRPr>
          </a:p>
          <a:p>
            <a:pPr algn="ctr"/>
            <a:endParaRPr lang="it-IT" sz="1350" dirty="0">
              <a:latin typeface="Arial Narrow" panose="020B0606020202030204" pitchFamily="34" charset="0"/>
            </a:endParaRPr>
          </a:p>
          <a:p>
            <a:pPr algn="ctr"/>
            <a:endParaRPr lang="it-IT" sz="1350" dirty="0">
              <a:latin typeface="Arial Narrow" panose="020B0606020202030204" pitchFamily="34" charset="0"/>
            </a:endParaRPr>
          </a:p>
          <a:p>
            <a:pPr algn="ctr"/>
            <a:endParaRPr lang="it-IT" sz="1350" dirty="0">
              <a:latin typeface="Arial Narrow" panose="020B0606020202030204" pitchFamily="34" charset="0"/>
            </a:endParaRPr>
          </a:p>
          <a:p>
            <a:pPr algn="ctr"/>
            <a:endParaRPr lang="it-IT" sz="1350" dirty="0">
              <a:latin typeface="Arial Narrow" panose="020B0606020202030204" pitchFamily="34" charset="0"/>
            </a:endParaRPr>
          </a:p>
          <a:p>
            <a:pPr algn="ctr"/>
            <a:endParaRPr lang="it-IT" sz="1350" dirty="0">
              <a:latin typeface="Arial Narrow" panose="020B0606020202030204" pitchFamily="34" charset="0"/>
            </a:endParaRPr>
          </a:p>
          <a:p>
            <a:pPr algn="ctr"/>
            <a:endParaRPr lang="it-IT" sz="1350" dirty="0">
              <a:latin typeface="Arial Narrow" panose="020B0606020202030204" pitchFamily="34" charset="0"/>
            </a:endParaRPr>
          </a:p>
          <a:p>
            <a:pPr algn="ctr"/>
            <a:endParaRPr lang="it-IT" sz="1350" dirty="0">
              <a:latin typeface="Arial Narrow" panose="020B0606020202030204" pitchFamily="34" charset="0"/>
            </a:endParaRPr>
          </a:p>
          <a:p>
            <a:pPr algn="ctr"/>
            <a:endParaRPr lang="it-IT" sz="1350" dirty="0">
              <a:latin typeface="Arial Narrow" panose="020B060602020203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4413A22E-E9D2-4ACC-8382-CE7AF2ACDB7C}"/>
              </a:ext>
            </a:extLst>
          </p:cNvPr>
          <p:cNvSpPr txBox="1"/>
          <p:nvPr/>
        </p:nvSpPr>
        <p:spPr>
          <a:xfrm>
            <a:off x="5052632" y="1439509"/>
            <a:ext cx="1835492" cy="2793072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it-IT" sz="1350" b="1" dirty="0">
                <a:latin typeface="Arial Narrow" panose="020B0606020202030204" pitchFamily="34" charset="0"/>
              </a:rPr>
              <a:t>Output</a:t>
            </a:r>
          </a:p>
          <a:p>
            <a:pPr algn="ctr"/>
            <a:endParaRPr lang="it-IT" sz="1350" dirty="0">
              <a:latin typeface="Arial Narrow" panose="020B0606020202030204" pitchFamily="34" charset="0"/>
            </a:endParaRPr>
          </a:p>
          <a:p>
            <a:pPr algn="ctr"/>
            <a:endParaRPr lang="it-IT" sz="1350" dirty="0">
              <a:latin typeface="Arial Narrow" panose="020B0606020202030204" pitchFamily="34" charset="0"/>
            </a:endParaRPr>
          </a:p>
          <a:p>
            <a:pPr algn="ctr"/>
            <a:endParaRPr lang="it-IT" sz="1350" dirty="0">
              <a:latin typeface="Arial Narrow" panose="020B0606020202030204" pitchFamily="34" charset="0"/>
            </a:endParaRPr>
          </a:p>
          <a:p>
            <a:pPr algn="ctr"/>
            <a:endParaRPr lang="it-IT" sz="1350" dirty="0">
              <a:latin typeface="Arial Narrow" panose="020B0606020202030204" pitchFamily="34" charset="0"/>
            </a:endParaRPr>
          </a:p>
          <a:p>
            <a:pPr algn="ctr"/>
            <a:endParaRPr lang="it-IT" sz="1350" dirty="0">
              <a:latin typeface="Arial Narrow" panose="020B0606020202030204" pitchFamily="34" charset="0"/>
            </a:endParaRPr>
          </a:p>
          <a:p>
            <a:pPr algn="ctr"/>
            <a:endParaRPr lang="it-IT" sz="1350" dirty="0">
              <a:latin typeface="Arial Narrow" panose="020B0606020202030204" pitchFamily="34" charset="0"/>
            </a:endParaRPr>
          </a:p>
          <a:p>
            <a:pPr algn="ctr"/>
            <a:endParaRPr lang="it-IT" sz="1350" dirty="0">
              <a:latin typeface="Arial Narrow" panose="020B0606020202030204" pitchFamily="34" charset="0"/>
            </a:endParaRPr>
          </a:p>
          <a:p>
            <a:pPr algn="ctr"/>
            <a:endParaRPr lang="it-IT" sz="1350" dirty="0">
              <a:latin typeface="Arial Narrow" panose="020B0606020202030204" pitchFamily="34" charset="0"/>
            </a:endParaRPr>
          </a:p>
          <a:p>
            <a:pPr algn="ctr"/>
            <a:endParaRPr lang="it-IT" sz="1350" dirty="0">
              <a:latin typeface="Arial Narrow" panose="020B0606020202030204" pitchFamily="34" charset="0"/>
            </a:endParaRPr>
          </a:p>
          <a:p>
            <a:pPr algn="ctr"/>
            <a:endParaRPr lang="it-IT" sz="1350" dirty="0">
              <a:latin typeface="Arial Narrow" panose="020B0606020202030204" pitchFamily="34" charset="0"/>
            </a:endParaRPr>
          </a:p>
          <a:p>
            <a:pPr algn="ctr"/>
            <a:endParaRPr lang="it-IT" sz="1350" dirty="0">
              <a:latin typeface="Arial Narrow" panose="020B0606020202030204" pitchFamily="34" charset="0"/>
            </a:endParaRPr>
          </a:p>
          <a:p>
            <a:pPr algn="ctr"/>
            <a:endParaRPr lang="it-IT" sz="1350" dirty="0">
              <a:latin typeface="Arial Narrow" panose="020B0606020202030204" pitchFamily="34" charset="0"/>
            </a:endParaRPr>
          </a:p>
        </p:txBody>
      </p:sp>
      <p:graphicFrame>
        <p:nvGraphicFramePr>
          <p:cNvPr id="8" name="Tabella 7">
            <a:extLst>
              <a:ext uri="{FF2B5EF4-FFF2-40B4-BE49-F238E27FC236}">
                <a16:creationId xmlns="" xmlns:a16="http://schemas.microsoft.com/office/drawing/2014/main" id="{F6CB6EE9-09D3-47A8-AED3-A125F0F03791}"/>
              </a:ext>
            </a:extLst>
          </p:cNvPr>
          <p:cNvGraphicFramePr>
            <a:graphicFrameLocks noGrp="1"/>
          </p:cNvGraphicFramePr>
          <p:nvPr/>
        </p:nvGraphicFramePr>
        <p:xfrm>
          <a:off x="6957877" y="1439509"/>
          <a:ext cx="1047614" cy="4320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614">
                  <a:extLst>
                    <a:ext uri="{9D8B030D-6E8A-4147-A177-3AD203B41FA5}">
                      <a16:colId xmlns="" xmlns:a16="http://schemas.microsoft.com/office/drawing/2014/main" val="400725065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Arial Narrow" panose="020B0606020202030204" pitchFamily="34" charset="0"/>
                        </a:rPr>
                        <a:t>CATALOGHI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400926942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endParaRPr lang="it-IT" sz="1400" dirty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it-IT" sz="1400" dirty="0">
                          <a:latin typeface="Arial Narrow" panose="020B0606020202030204" pitchFamily="34" charset="0"/>
                        </a:rPr>
                        <a:t>Turismo</a:t>
                      </a:r>
                    </a:p>
                    <a:p>
                      <a:endParaRPr lang="it-IT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28976342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endParaRPr lang="it-IT" sz="1400" dirty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it-IT" sz="1400" dirty="0">
                          <a:latin typeface="Arial Narrow" panose="020B0606020202030204" pitchFamily="34" charset="0"/>
                        </a:rPr>
                        <a:t>Cultura</a:t>
                      </a:r>
                    </a:p>
                    <a:p>
                      <a:endParaRPr lang="it-IT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89330872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endParaRPr lang="it-IT" sz="1400" dirty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it-IT" sz="1400" dirty="0">
                          <a:latin typeface="Arial Narrow" panose="020B0606020202030204" pitchFamily="34" charset="0"/>
                        </a:rPr>
                        <a:t>Carta dei beni</a:t>
                      </a:r>
                    </a:p>
                    <a:p>
                      <a:endParaRPr lang="it-IT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88783448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endParaRPr lang="it-IT" sz="1400" dirty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it-IT" sz="1400" dirty="0">
                          <a:latin typeface="Arial Narrow" panose="020B0606020202030204" pitchFamily="34" charset="0"/>
                        </a:rPr>
                        <a:t>Digital Library</a:t>
                      </a:r>
                    </a:p>
                    <a:p>
                      <a:endParaRPr lang="it-IT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67218253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endParaRPr lang="it-IT" sz="1400" dirty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it-IT" sz="1400" dirty="0">
                          <a:latin typeface="Arial Narrow" panose="020B0606020202030204" pitchFamily="34" charset="0"/>
                        </a:rPr>
                        <a:t>…</a:t>
                      </a:r>
                    </a:p>
                    <a:p>
                      <a:endParaRPr lang="it-IT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330808174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endParaRPr lang="it-IT" sz="1400" dirty="0">
                        <a:latin typeface="Arial Narrow" panose="020B0606020202030204" pitchFamily="34" charset="0"/>
                      </a:endParaRPr>
                    </a:p>
                    <a:p>
                      <a:endParaRPr lang="it-IT" sz="14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66519008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F7B67E77-2958-474D-AA59-2A392D43F1C2}"/>
              </a:ext>
            </a:extLst>
          </p:cNvPr>
          <p:cNvSpPr txBox="1"/>
          <p:nvPr/>
        </p:nvSpPr>
        <p:spPr>
          <a:xfrm>
            <a:off x="8500984" y="1439510"/>
            <a:ext cx="392415" cy="4205368"/>
          </a:xfrm>
          <a:prstGeom prst="rect">
            <a:avLst/>
          </a:prstGeom>
          <a:solidFill>
            <a:srgbClr val="00B050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it-IT" sz="1350" dirty="0">
                <a:latin typeface="Arial Narrow" panose="020B0606020202030204" pitchFamily="34" charset="0"/>
              </a:rPr>
              <a:t>PUGLIA online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E6B1A58F-6CF1-4F9D-A364-47672483AEEC}"/>
              </a:ext>
            </a:extLst>
          </p:cNvPr>
          <p:cNvSpPr txBox="1"/>
          <p:nvPr/>
        </p:nvSpPr>
        <p:spPr>
          <a:xfrm>
            <a:off x="3139381" y="2957332"/>
            <a:ext cx="1358064" cy="300082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txBody>
          <a:bodyPr wrap="none" rtlCol="0">
            <a:spAutoFit/>
          </a:bodyPr>
          <a:lstStyle/>
          <a:p>
            <a:r>
              <a:rPr lang="it-IT" sz="1350" dirty="0">
                <a:latin typeface="Arial Narrow" panose="020B0606020202030204" pitchFamily="34" charset="0"/>
              </a:rPr>
              <a:t>Servizi di business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09945C93-0F3E-41BA-BEB2-4048F5380867}"/>
              </a:ext>
            </a:extLst>
          </p:cNvPr>
          <p:cNvSpPr txBox="1"/>
          <p:nvPr/>
        </p:nvSpPr>
        <p:spPr>
          <a:xfrm>
            <a:off x="2622545" y="3340679"/>
            <a:ext cx="2372765" cy="276999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txBody>
          <a:bodyPr wrap="none" rtlCol="0">
            <a:spAutoFit/>
          </a:bodyPr>
          <a:lstStyle/>
          <a:p>
            <a:r>
              <a:rPr lang="it-IT" sz="1200" dirty="0">
                <a:latin typeface="Arial Narrow" panose="020B0606020202030204" pitchFamily="34" charset="0"/>
              </a:rPr>
              <a:t>Servizi di comunicazione e promozione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4DCEF8D8-22ED-42E8-8E85-C4F7FBC7663C}"/>
              </a:ext>
            </a:extLst>
          </p:cNvPr>
          <p:cNvSpPr txBox="1"/>
          <p:nvPr/>
        </p:nvSpPr>
        <p:spPr>
          <a:xfrm>
            <a:off x="3074156" y="3672038"/>
            <a:ext cx="1518364" cy="300082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txBody>
          <a:bodyPr wrap="none" rtlCol="0">
            <a:spAutoFit/>
          </a:bodyPr>
          <a:lstStyle/>
          <a:p>
            <a:r>
              <a:rPr lang="it-IT" sz="1350" dirty="0">
                <a:latin typeface="Arial Narrow" panose="020B0606020202030204" pitchFamily="34" charset="0"/>
              </a:rPr>
              <a:t>Servizi amministrativi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="" xmlns:a16="http://schemas.microsoft.com/office/drawing/2014/main" id="{C41D241A-FC46-43A0-A341-23AA2EB09877}"/>
              </a:ext>
            </a:extLst>
          </p:cNvPr>
          <p:cNvSpPr txBox="1"/>
          <p:nvPr/>
        </p:nvSpPr>
        <p:spPr>
          <a:xfrm>
            <a:off x="2929603" y="4055752"/>
            <a:ext cx="1802096" cy="300082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txBody>
          <a:bodyPr wrap="none" rtlCol="0">
            <a:spAutoFit/>
          </a:bodyPr>
          <a:lstStyle/>
          <a:p>
            <a:r>
              <a:rPr lang="it-IT" sz="1350" dirty="0">
                <a:latin typeface="Arial Narrow" panose="020B0606020202030204" pitchFamily="34" charset="0"/>
              </a:rPr>
              <a:t>Servizi di matching e B2B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="" xmlns:a16="http://schemas.microsoft.com/office/drawing/2014/main" id="{CC851B71-E87F-4BC7-86D8-8615BE16CA5C}"/>
              </a:ext>
            </a:extLst>
          </p:cNvPr>
          <p:cNvSpPr txBox="1"/>
          <p:nvPr/>
        </p:nvSpPr>
        <p:spPr>
          <a:xfrm>
            <a:off x="5106028" y="2190798"/>
            <a:ext cx="562975" cy="3000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350" dirty="0">
                <a:latin typeface="Arial Narrow" panose="020B0606020202030204" pitchFamily="34" charset="0"/>
              </a:rPr>
              <a:t>eventi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="" xmlns:a16="http://schemas.microsoft.com/office/drawing/2014/main" id="{F7F808A8-AD8F-4734-A012-1D4B988831AB}"/>
              </a:ext>
            </a:extLst>
          </p:cNvPr>
          <p:cNvSpPr txBox="1"/>
          <p:nvPr/>
        </p:nvSpPr>
        <p:spPr>
          <a:xfrm>
            <a:off x="5113505" y="2512949"/>
            <a:ext cx="705642" cy="3000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it-IT" sz="1350" dirty="0"/>
              <a:t>attrattori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="" xmlns:a16="http://schemas.microsoft.com/office/drawing/2014/main" id="{CBD25644-8282-43A4-BF2E-4EC894F9D51C}"/>
              </a:ext>
            </a:extLst>
          </p:cNvPr>
          <p:cNvSpPr txBox="1"/>
          <p:nvPr/>
        </p:nvSpPr>
        <p:spPr>
          <a:xfrm>
            <a:off x="5133967" y="3518972"/>
            <a:ext cx="584584" cy="3000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350" dirty="0">
                <a:latin typeface="Arial Narrow" panose="020B0606020202030204" pitchFamily="34" charset="0"/>
              </a:rPr>
              <a:t>offerte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="" xmlns:a16="http://schemas.microsoft.com/office/drawing/2014/main" id="{4B2229F1-3259-4E35-BC35-2E9BB0C5C8F6}"/>
              </a:ext>
            </a:extLst>
          </p:cNvPr>
          <p:cNvSpPr txBox="1"/>
          <p:nvPr/>
        </p:nvSpPr>
        <p:spPr>
          <a:xfrm>
            <a:off x="5108475" y="1823953"/>
            <a:ext cx="1237839" cy="3000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350" dirty="0">
                <a:latin typeface="Arial Narrow" panose="020B0606020202030204" pitchFamily="34" charset="0"/>
              </a:rPr>
              <a:t>schede operatori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="" xmlns:a16="http://schemas.microsoft.com/office/drawing/2014/main" id="{1ED46E6B-D99B-4209-81D8-F321264CEF56}"/>
              </a:ext>
            </a:extLst>
          </p:cNvPr>
          <p:cNvSpPr txBox="1"/>
          <p:nvPr/>
        </p:nvSpPr>
        <p:spPr>
          <a:xfrm>
            <a:off x="5812330" y="2519252"/>
            <a:ext cx="981359" cy="3000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350" dirty="0">
                <a:latin typeface="Arial Narrow" panose="020B0606020202030204" pitchFamily="34" charset="0"/>
              </a:rPr>
              <a:t>beni culturali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="" xmlns:a16="http://schemas.microsoft.com/office/drawing/2014/main" id="{3465D428-1792-4701-B117-71881638A6B0}"/>
              </a:ext>
            </a:extLst>
          </p:cNvPr>
          <p:cNvSpPr txBox="1"/>
          <p:nvPr/>
        </p:nvSpPr>
        <p:spPr>
          <a:xfrm>
            <a:off x="5499662" y="4852705"/>
            <a:ext cx="894797" cy="3000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9999"/>
            </a:solidFill>
          </a:ln>
        </p:spPr>
        <p:txBody>
          <a:bodyPr wrap="none" rtlCol="0">
            <a:spAutoFit/>
          </a:bodyPr>
          <a:lstStyle/>
          <a:p>
            <a:r>
              <a:rPr lang="it-IT" sz="1350" dirty="0">
                <a:latin typeface="Arial Narrow" panose="020B0606020202030204" pitchFamily="34" charset="0"/>
              </a:rPr>
              <a:t>      dati      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="" xmlns:a16="http://schemas.microsoft.com/office/drawing/2014/main" id="{0E49712D-7725-4A9D-8118-B46627B7452F}"/>
              </a:ext>
            </a:extLst>
          </p:cNvPr>
          <p:cNvSpPr txBox="1"/>
          <p:nvPr/>
        </p:nvSpPr>
        <p:spPr>
          <a:xfrm>
            <a:off x="5231560" y="4404815"/>
            <a:ext cx="1430200" cy="3000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9999"/>
            </a:solidFill>
          </a:ln>
        </p:spPr>
        <p:txBody>
          <a:bodyPr wrap="none" rtlCol="0">
            <a:spAutoFit/>
          </a:bodyPr>
          <a:lstStyle/>
          <a:p>
            <a:r>
              <a:rPr lang="it-IT" sz="1350" dirty="0">
                <a:latin typeface="Arial Narrow" panose="020B0606020202030204" pitchFamily="34" charset="0"/>
              </a:rPr>
              <a:t>      informazioni      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="" xmlns:a16="http://schemas.microsoft.com/office/drawing/2014/main" id="{4AB0BB6F-3AA0-4503-98FC-EC5F4B992FAC}"/>
              </a:ext>
            </a:extLst>
          </p:cNvPr>
          <p:cNvSpPr txBox="1"/>
          <p:nvPr/>
        </p:nvSpPr>
        <p:spPr>
          <a:xfrm>
            <a:off x="5317535" y="5343382"/>
            <a:ext cx="1255472" cy="3000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9999"/>
            </a:solidFill>
          </a:ln>
        </p:spPr>
        <p:txBody>
          <a:bodyPr wrap="none" rtlCol="0">
            <a:spAutoFit/>
          </a:bodyPr>
          <a:lstStyle/>
          <a:p>
            <a:r>
              <a:rPr lang="it-IT" sz="1350" dirty="0">
                <a:latin typeface="Arial Narrow" panose="020B0606020202030204" pitchFamily="34" charset="0"/>
              </a:rPr>
              <a:t>      </a:t>
            </a:r>
            <a:r>
              <a:rPr lang="it-IT" sz="1350" dirty="0" err="1">
                <a:latin typeface="Arial Narrow" panose="020B0606020202030204" pitchFamily="34" charset="0"/>
              </a:rPr>
              <a:t>opendata</a:t>
            </a:r>
            <a:r>
              <a:rPr lang="it-IT" sz="1350" dirty="0">
                <a:latin typeface="Arial Narrow" panose="020B0606020202030204" pitchFamily="34" charset="0"/>
              </a:rPr>
              <a:t>      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="" xmlns:a16="http://schemas.microsoft.com/office/drawing/2014/main" id="{D1666685-8CD5-470A-B9C7-884744DC831A}"/>
              </a:ext>
            </a:extLst>
          </p:cNvPr>
          <p:cNvSpPr txBox="1"/>
          <p:nvPr/>
        </p:nvSpPr>
        <p:spPr>
          <a:xfrm>
            <a:off x="5113505" y="3182587"/>
            <a:ext cx="563979" cy="507831"/>
          </a:xfrm>
          <a:prstGeom prst="rect">
            <a:avLst/>
          </a:prstGeom>
          <a:solidFill>
            <a:srgbClr val="ECD2F8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it-IT" sz="1350" dirty="0"/>
              <a:t>media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="" xmlns:a16="http://schemas.microsoft.com/office/drawing/2014/main" id="{C3601AE3-FB7A-44E7-B201-4459C17B2798}"/>
              </a:ext>
            </a:extLst>
          </p:cNvPr>
          <p:cNvSpPr txBox="1"/>
          <p:nvPr/>
        </p:nvSpPr>
        <p:spPr>
          <a:xfrm>
            <a:off x="5141211" y="3844154"/>
            <a:ext cx="508473" cy="3000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350" dirty="0">
                <a:latin typeface="Arial Narrow" panose="020B0606020202030204" pitchFamily="34" charset="0"/>
              </a:rPr>
              <a:t>flussi</a:t>
            </a:r>
          </a:p>
        </p:txBody>
      </p:sp>
      <p:cxnSp>
        <p:nvCxnSpPr>
          <p:cNvPr id="32" name="Connettore diritto 31">
            <a:extLst>
              <a:ext uri="{FF2B5EF4-FFF2-40B4-BE49-F238E27FC236}">
                <a16:creationId xmlns="" xmlns:a16="http://schemas.microsoft.com/office/drawing/2014/main" id="{B02FD7CA-B491-4F1E-AE85-72BD3409CFD5}"/>
              </a:ext>
            </a:extLst>
          </p:cNvPr>
          <p:cNvCxnSpPr>
            <a:cxnSpLocks/>
          </p:cNvCxnSpPr>
          <p:nvPr/>
        </p:nvCxnSpPr>
        <p:spPr>
          <a:xfrm>
            <a:off x="3858977" y="4838018"/>
            <a:ext cx="0" cy="521174"/>
          </a:xfrm>
          <a:prstGeom prst="line">
            <a:avLst/>
          </a:prstGeom>
          <a:ln w="28575">
            <a:solidFill>
              <a:srgbClr val="0099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>
            <a:extLst>
              <a:ext uri="{FF2B5EF4-FFF2-40B4-BE49-F238E27FC236}">
                <a16:creationId xmlns="" xmlns:a16="http://schemas.microsoft.com/office/drawing/2014/main" id="{44712F36-5D33-41F8-BFAD-8546A84DD844}"/>
              </a:ext>
            </a:extLst>
          </p:cNvPr>
          <p:cNvSpPr txBox="1"/>
          <p:nvPr/>
        </p:nvSpPr>
        <p:spPr>
          <a:xfrm>
            <a:off x="2565986" y="5343382"/>
            <a:ext cx="2423492" cy="3000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350" dirty="0">
                <a:latin typeface="Arial Narrow" panose="020B0606020202030204" pitchFamily="34" charset="0"/>
              </a:rPr>
              <a:t>Catalogo di servizi regionali  </a:t>
            </a:r>
          </a:p>
        </p:txBody>
      </p:sp>
      <p:pic>
        <p:nvPicPr>
          <p:cNvPr id="37" name="Immagine 3">
            <a:extLst>
              <a:ext uri="{FF2B5EF4-FFF2-40B4-BE49-F238E27FC236}">
                <a16:creationId xmlns="" xmlns:a16="http://schemas.microsoft.com/office/drawing/2014/main" id="{5BB58A1F-B027-4E97-9517-2021B1B685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92" y="4881199"/>
            <a:ext cx="379100" cy="380792"/>
          </a:xfrm>
          <a:prstGeom prst="rect">
            <a:avLst/>
          </a:prstGeom>
        </p:spPr>
      </p:pic>
      <p:pic>
        <p:nvPicPr>
          <p:cNvPr id="38" name="Immagine 4">
            <a:extLst>
              <a:ext uri="{FF2B5EF4-FFF2-40B4-BE49-F238E27FC236}">
                <a16:creationId xmlns="" xmlns:a16="http://schemas.microsoft.com/office/drawing/2014/main" id="{D7381C4D-C8BC-4BFD-8F18-F316328890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4" y="2366400"/>
            <a:ext cx="314559" cy="404317"/>
          </a:xfrm>
          <a:prstGeom prst="rect">
            <a:avLst/>
          </a:prstGeom>
        </p:spPr>
      </p:pic>
      <p:pic>
        <p:nvPicPr>
          <p:cNvPr id="39" name="Immagine 5">
            <a:extLst>
              <a:ext uri="{FF2B5EF4-FFF2-40B4-BE49-F238E27FC236}">
                <a16:creationId xmlns="" xmlns:a16="http://schemas.microsoft.com/office/drawing/2014/main" id="{4470FFD2-1F55-4E4C-A0C0-0EBD2F1977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07" y="3826794"/>
            <a:ext cx="405027" cy="405027"/>
          </a:xfrm>
          <a:prstGeom prst="rect">
            <a:avLst/>
          </a:prstGeom>
        </p:spPr>
      </p:pic>
      <p:sp>
        <p:nvSpPr>
          <p:cNvPr id="40" name="CasellaDiTesto 39">
            <a:extLst>
              <a:ext uri="{FF2B5EF4-FFF2-40B4-BE49-F238E27FC236}">
                <a16:creationId xmlns="" xmlns:a16="http://schemas.microsoft.com/office/drawing/2014/main" id="{3368F445-7049-47CA-B595-81AED2863D7C}"/>
              </a:ext>
            </a:extLst>
          </p:cNvPr>
          <p:cNvSpPr txBox="1"/>
          <p:nvPr/>
        </p:nvSpPr>
        <p:spPr>
          <a:xfrm>
            <a:off x="800235" y="3434368"/>
            <a:ext cx="8996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latin typeface="Arial Narrow" panose="020B0606020202030204" pitchFamily="34" charset="0"/>
              </a:rPr>
              <a:t>Strutture ricettive</a:t>
            </a:r>
          </a:p>
        </p:txBody>
      </p:sp>
      <p:pic>
        <p:nvPicPr>
          <p:cNvPr id="42" name="Immagine 41">
            <a:extLst>
              <a:ext uri="{FF2B5EF4-FFF2-40B4-BE49-F238E27FC236}">
                <a16:creationId xmlns="" xmlns:a16="http://schemas.microsoft.com/office/drawing/2014/main" id="{06CC5960-0893-4DCC-A1B7-D1C5CABBDC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23" y="1454215"/>
            <a:ext cx="256173" cy="338430"/>
          </a:xfrm>
          <a:prstGeom prst="rect">
            <a:avLst/>
          </a:prstGeom>
        </p:spPr>
      </p:pic>
      <p:sp>
        <p:nvSpPr>
          <p:cNvPr id="43" name="CasellaDiTesto 42">
            <a:extLst>
              <a:ext uri="{FF2B5EF4-FFF2-40B4-BE49-F238E27FC236}">
                <a16:creationId xmlns="" xmlns:a16="http://schemas.microsoft.com/office/drawing/2014/main" id="{770688E5-C9A3-4DBD-A522-0CC681D59962}"/>
              </a:ext>
            </a:extLst>
          </p:cNvPr>
          <p:cNvSpPr txBox="1"/>
          <p:nvPr/>
        </p:nvSpPr>
        <p:spPr>
          <a:xfrm>
            <a:off x="820157" y="1584896"/>
            <a:ext cx="5261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latin typeface="Arial Narrow" panose="020B0606020202030204" pitchFamily="34" charset="0"/>
              </a:rPr>
              <a:t>Cittadini</a:t>
            </a:r>
          </a:p>
        </p:txBody>
      </p:sp>
      <p:pic>
        <p:nvPicPr>
          <p:cNvPr id="45" name="Immagine 44" descr="Immagine che contiene clipart&#10;&#10;Descrizione generata automaticamente">
            <a:extLst>
              <a:ext uri="{FF2B5EF4-FFF2-40B4-BE49-F238E27FC236}">
                <a16:creationId xmlns="" xmlns:a16="http://schemas.microsoft.com/office/drawing/2014/main" id="{23A38887-E924-46B9-BF48-6693A6D260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07" y="3324268"/>
            <a:ext cx="422310" cy="416705"/>
          </a:xfrm>
          <a:prstGeom prst="rect">
            <a:avLst/>
          </a:prstGeom>
        </p:spPr>
      </p:pic>
      <p:sp>
        <p:nvSpPr>
          <p:cNvPr id="46" name="CasellaDiTesto 45">
            <a:extLst>
              <a:ext uri="{FF2B5EF4-FFF2-40B4-BE49-F238E27FC236}">
                <a16:creationId xmlns="" xmlns:a16="http://schemas.microsoft.com/office/drawing/2014/main" id="{80D3EAED-1442-45E5-9FD0-B8C29AF70EF8}"/>
              </a:ext>
            </a:extLst>
          </p:cNvPr>
          <p:cNvSpPr txBox="1"/>
          <p:nvPr/>
        </p:nvSpPr>
        <p:spPr>
          <a:xfrm>
            <a:off x="797314" y="3940496"/>
            <a:ext cx="5757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latin typeface="Arial Narrow" panose="020B0606020202030204" pitchFamily="34" charset="0"/>
              </a:rPr>
              <a:t>Fruizione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="" xmlns:a16="http://schemas.microsoft.com/office/drawing/2014/main" id="{3565D4E0-2900-43B3-81F9-2E773D360E4F}"/>
              </a:ext>
            </a:extLst>
          </p:cNvPr>
          <p:cNvSpPr txBox="1"/>
          <p:nvPr/>
        </p:nvSpPr>
        <p:spPr>
          <a:xfrm>
            <a:off x="752159" y="4804901"/>
            <a:ext cx="1281120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latin typeface="Arial Narrow" panose="020B0606020202030204" pitchFamily="34" charset="0"/>
              </a:rPr>
              <a:t>Arte e cultura</a:t>
            </a:r>
          </a:p>
          <a:p>
            <a:r>
              <a:rPr lang="it-IT" sz="900" dirty="0">
                <a:latin typeface="Arial Narrow" panose="020B0606020202030204" pitchFamily="34" charset="0"/>
              </a:rPr>
              <a:t>Sport, natura e benessere</a:t>
            </a:r>
          </a:p>
          <a:p>
            <a:r>
              <a:rPr lang="it-IT" sz="900" dirty="0">
                <a:latin typeface="Arial Narrow" panose="020B0606020202030204" pitchFamily="34" charset="0"/>
              </a:rPr>
              <a:t>Mare</a:t>
            </a:r>
          </a:p>
          <a:p>
            <a:r>
              <a:rPr lang="it-IT" sz="900" dirty="0">
                <a:latin typeface="Arial Narrow" panose="020B0606020202030204" pitchFamily="34" charset="0"/>
              </a:rPr>
              <a:t>Enogastronomia</a:t>
            </a:r>
          </a:p>
          <a:p>
            <a:r>
              <a:rPr lang="it-IT" sz="900" dirty="0">
                <a:latin typeface="Arial Narrow" panose="020B0606020202030204" pitchFamily="34" charset="0"/>
              </a:rPr>
              <a:t>MICE</a:t>
            </a:r>
          </a:p>
          <a:p>
            <a:r>
              <a:rPr lang="it-IT" sz="900" dirty="0">
                <a:latin typeface="Arial Narrow" panose="020B0606020202030204" pitchFamily="34" charset="0"/>
              </a:rPr>
              <a:t>Wedding</a:t>
            </a:r>
          </a:p>
          <a:p>
            <a:endParaRPr lang="it-IT" sz="900" dirty="0">
              <a:latin typeface="Arial Narrow" panose="020B0606020202030204" pitchFamily="34" charset="0"/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="" xmlns:a16="http://schemas.microsoft.com/office/drawing/2014/main" id="{21477D1E-3EE5-4527-B0F8-865F4F21467D}"/>
              </a:ext>
            </a:extLst>
          </p:cNvPr>
          <p:cNvSpPr txBox="1"/>
          <p:nvPr/>
        </p:nvSpPr>
        <p:spPr>
          <a:xfrm>
            <a:off x="841075" y="4431283"/>
            <a:ext cx="8595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latin typeface="Arial Narrow" panose="020B0606020202030204" pitchFamily="34" charset="0"/>
              </a:rPr>
              <a:t>Intermediazione</a:t>
            </a:r>
          </a:p>
        </p:txBody>
      </p:sp>
      <p:cxnSp>
        <p:nvCxnSpPr>
          <p:cNvPr id="51" name="Connettore 2 50">
            <a:extLst>
              <a:ext uri="{FF2B5EF4-FFF2-40B4-BE49-F238E27FC236}">
                <a16:creationId xmlns="" xmlns:a16="http://schemas.microsoft.com/office/drawing/2014/main" id="{DF2A26FD-89DE-4577-B00F-5716CC641A19}"/>
              </a:ext>
            </a:extLst>
          </p:cNvPr>
          <p:cNvCxnSpPr/>
          <p:nvPr/>
        </p:nvCxnSpPr>
        <p:spPr>
          <a:xfrm>
            <a:off x="8089777" y="2112676"/>
            <a:ext cx="326255" cy="258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>
            <a:extLst>
              <a:ext uri="{FF2B5EF4-FFF2-40B4-BE49-F238E27FC236}">
                <a16:creationId xmlns="" xmlns:a16="http://schemas.microsoft.com/office/drawing/2014/main" id="{A7BADE26-6A75-4EB3-A858-1C7C4280C071}"/>
              </a:ext>
            </a:extLst>
          </p:cNvPr>
          <p:cNvCxnSpPr/>
          <p:nvPr/>
        </p:nvCxnSpPr>
        <p:spPr>
          <a:xfrm>
            <a:off x="8128083" y="2805473"/>
            <a:ext cx="308044" cy="178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2 54">
            <a:extLst>
              <a:ext uri="{FF2B5EF4-FFF2-40B4-BE49-F238E27FC236}">
                <a16:creationId xmlns="" xmlns:a16="http://schemas.microsoft.com/office/drawing/2014/main" id="{209529F3-0BA5-4FC8-8629-44D2E97E17A3}"/>
              </a:ext>
            </a:extLst>
          </p:cNvPr>
          <p:cNvCxnSpPr/>
          <p:nvPr/>
        </p:nvCxnSpPr>
        <p:spPr>
          <a:xfrm>
            <a:off x="8128082" y="3504572"/>
            <a:ext cx="2879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>
            <a:extLst>
              <a:ext uri="{FF2B5EF4-FFF2-40B4-BE49-F238E27FC236}">
                <a16:creationId xmlns="" xmlns:a16="http://schemas.microsoft.com/office/drawing/2014/main" id="{5D05B4AA-B476-4515-989E-1049265AE1A8}"/>
              </a:ext>
            </a:extLst>
          </p:cNvPr>
          <p:cNvCxnSpPr/>
          <p:nvPr/>
        </p:nvCxnSpPr>
        <p:spPr>
          <a:xfrm flipV="1">
            <a:off x="8089777" y="3920071"/>
            <a:ext cx="346349" cy="196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58">
            <a:extLst>
              <a:ext uri="{FF2B5EF4-FFF2-40B4-BE49-F238E27FC236}">
                <a16:creationId xmlns="" xmlns:a16="http://schemas.microsoft.com/office/drawing/2014/main" id="{C750E1FA-813E-4372-B7A6-05F4C7042586}"/>
              </a:ext>
            </a:extLst>
          </p:cNvPr>
          <p:cNvCxnSpPr/>
          <p:nvPr/>
        </p:nvCxnSpPr>
        <p:spPr>
          <a:xfrm flipV="1">
            <a:off x="8128082" y="4566545"/>
            <a:ext cx="287949" cy="266201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asellaDiTesto 60">
            <a:extLst>
              <a:ext uri="{FF2B5EF4-FFF2-40B4-BE49-F238E27FC236}">
                <a16:creationId xmlns="" xmlns:a16="http://schemas.microsoft.com/office/drawing/2014/main" id="{3A499779-B758-4318-95D0-789482F1E816}"/>
              </a:ext>
            </a:extLst>
          </p:cNvPr>
          <p:cNvSpPr txBox="1"/>
          <p:nvPr/>
        </p:nvSpPr>
        <p:spPr>
          <a:xfrm>
            <a:off x="2180154" y="1010356"/>
            <a:ext cx="48218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dirty="0">
                <a:latin typeface="Arial Narrow" panose="020B0606020202030204" pitchFamily="34" charset="0"/>
              </a:rPr>
              <a:t>Ecosistema Digitale Integrato Turismo Cultura Regione Puglia</a:t>
            </a:r>
          </a:p>
        </p:txBody>
      </p:sp>
      <p:sp>
        <p:nvSpPr>
          <p:cNvPr id="62" name="Freccia a destra 61">
            <a:extLst>
              <a:ext uri="{FF2B5EF4-FFF2-40B4-BE49-F238E27FC236}">
                <a16:creationId xmlns="" xmlns:a16="http://schemas.microsoft.com/office/drawing/2014/main" id="{0D2E9B30-DCB7-4CFB-A802-070E97D7CD90}"/>
              </a:ext>
            </a:extLst>
          </p:cNvPr>
          <p:cNvSpPr/>
          <p:nvPr/>
        </p:nvSpPr>
        <p:spPr>
          <a:xfrm>
            <a:off x="1893739" y="1685855"/>
            <a:ext cx="162092" cy="49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63" name="Freccia a destra 62">
            <a:extLst>
              <a:ext uri="{FF2B5EF4-FFF2-40B4-BE49-F238E27FC236}">
                <a16:creationId xmlns="" xmlns:a16="http://schemas.microsoft.com/office/drawing/2014/main" id="{604810A3-7D02-4D43-934D-1D161BD8E03A}"/>
              </a:ext>
            </a:extLst>
          </p:cNvPr>
          <p:cNvSpPr/>
          <p:nvPr/>
        </p:nvSpPr>
        <p:spPr>
          <a:xfrm>
            <a:off x="1894847" y="3517994"/>
            <a:ext cx="162092" cy="49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64" name="Freccia a destra 63">
            <a:extLst>
              <a:ext uri="{FF2B5EF4-FFF2-40B4-BE49-F238E27FC236}">
                <a16:creationId xmlns="" xmlns:a16="http://schemas.microsoft.com/office/drawing/2014/main" id="{46E833EB-2A46-4497-B0F0-6CB8F0980153}"/>
              </a:ext>
            </a:extLst>
          </p:cNvPr>
          <p:cNvSpPr/>
          <p:nvPr/>
        </p:nvSpPr>
        <p:spPr>
          <a:xfrm>
            <a:off x="1894845" y="4037333"/>
            <a:ext cx="162092" cy="49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65" name="Freccia a destra 64">
            <a:extLst>
              <a:ext uri="{FF2B5EF4-FFF2-40B4-BE49-F238E27FC236}">
                <a16:creationId xmlns="" xmlns:a16="http://schemas.microsoft.com/office/drawing/2014/main" id="{C944C608-D731-41A6-8043-39B9BEF681EB}"/>
              </a:ext>
            </a:extLst>
          </p:cNvPr>
          <p:cNvSpPr/>
          <p:nvPr/>
        </p:nvSpPr>
        <p:spPr>
          <a:xfrm>
            <a:off x="1894847" y="4535995"/>
            <a:ext cx="162092" cy="49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66" name="Freccia a destra 65">
            <a:extLst>
              <a:ext uri="{FF2B5EF4-FFF2-40B4-BE49-F238E27FC236}">
                <a16:creationId xmlns="" xmlns:a16="http://schemas.microsoft.com/office/drawing/2014/main" id="{DF2693F6-2151-4829-9D6D-B7A132A78FC2}"/>
              </a:ext>
            </a:extLst>
          </p:cNvPr>
          <p:cNvSpPr/>
          <p:nvPr/>
        </p:nvSpPr>
        <p:spPr>
          <a:xfrm>
            <a:off x="1892464" y="5290781"/>
            <a:ext cx="162092" cy="49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70" name="Immagine 5">
            <a:extLst>
              <a:ext uri="{FF2B5EF4-FFF2-40B4-BE49-F238E27FC236}">
                <a16:creationId xmlns="" xmlns:a16="http://schemas.microsoft.com/office/drawing/2014/main" id="{A3BEB9F4-6A88-4F00-A004-EE67331FC0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4" y="5134577"/>
            <a:ext cx="405027" cy="405027"/>
          </a:xfrm>
          <a:prstGeom prst="rect">
            <a:avLst/>
          </a:prstGeom>
        </p:spPr>
      </p:pic>
      <p:pic>
        <p:nvPicPr>
          <p:cNvPr id="36" name="Immagine 2">
            <a:extLst>
              <a:ext uri="{FF2B5EF4-FFF2-40B4-BE49-F238E27FC236}">
                <a16:creationId xmlns="" xmlns:a16="http://schemas.microsoft.com/office/drawing/2014/main" id="{6B4C1501-711B-4C7F-8DBE-B54AB20B05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92" y="5332508"/>
            <a:ext cx="427035" cy="42703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43289CF2-D2FF-4DC7-8355-6A317483F885}"/>
              </a:ext>
            </a:extLst>
          </p:cNvPr>
          <p:cNvSpPr txBox="1"/>
          <p:nvPr/>
        </p:nvSpPr>
        <p:spPr>
          <a:xfrm>
            <a:off x="2698820" y="1774079"/>
            <a:ext cx="2188289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it-IT" sz="1050" b="1" dirty="0">
                <a:latin typeface="Arial Narrow" panose="020B0606020202030204" pitchFamily="34" charset="0"/>
              </a:rPr>
              <a:t>Partecipazione e coinvolgimento nel turismo e nella cultura</a:t>
            </a:r>
          </a:p>
          <a:p>
            <a:pPr algn="ctr"/>
            <a:endParaRPr lang="it-IT" sz="1050" b="1" dirty="0">
              <a:latin typeface="Arial Narrow" panose="020B0606020202030204" pitchFamily="34" charset="0"/>
            </a:endParaRPr>
          </a:p>
          <a:p>
            <a:pPr algn="ctr"/>
            <a:endParaRPr lang="it-IT" sz="1050" b="1" dirty="0">
              <a:latin typeface="Arial Narrow" panose="020B060602020203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D2FE6AED-31E8-441D-839F-6DF6E26C4B4C}"/>
              </a:ext>
            </a:extLst>
          </p:cNvPr>
          <p:cNvSpPr txBox="1"/>
          <p:nvPr/>
        </p:nvSpPr>
        <p:spPr>
          <a:xfrm>
            <a:off x="3232908" y="2173775"/>
            <a:ext cx="1106393" cy="300082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txBody>
          <a:bodyPr wrap="none" rtlCol="0">
            <a:spAutoFit/>
          </a:bodyPr>
          <a:lstStyle/>
          <a:p>
            <a:r>
              <a:rPr lang="it-IT" sz="1350" dirty="0">
                <a:latin typeface="Arial Narrow" panose="020B0606020202030204" pitchFamily="34" charset="0"/>
              </a:rPr>
              <a:t>Servizi di base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="" xmlns:a16="http://schemas.microsoft.com/office/drawing/2014/main" id="{05803240-3816-4FB5-9D3F-B80813A96865}"/>
              </a:ext>
            </a:extLst>
          </p:cNvPr>
          <p:cNvSpPr txBox="1"/>
          <p:nvPr/>
        </p:nvSpPr>
        <p:spPr>
          <a:xfrm>
            <a:off x="5687948" y="2198406"/>
            <a:ext cx="596638" cy="3000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350" dirty="0">
                <a:latin typeface="Arial Narrow" panose="020B0606020202030204" pitchFamily="34" charset="0"/>
              </a:rPr>
              <a:t>attività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="" xmlns:a16="http://schemas.microsoft.com/office/drawing/2014/main" id="{85A31EFD-FAE4-4CEB-8263-3800E8802186}"/>
              </a:ext>
            </a:extLst>
          </p:cNvPr>
          <p:cNvSpPr txBox="1"/>
          <p:nvPr/>
        </p:nvSpPr>
        <p:spPr>
          <a:xfrm>
            <a:off x="5113506" y="2849715"/>
            <a:ext cx="627095" cy="3000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350" dirty="0">
                <a:latin typeface="Arial Narrow" panose="020B0606020202030204" pitchFamily="34" charset="0"/>
              </a:rPr>
              <a:t>località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="" xmlns:a16="http://schemas.microsoft.com/office/drawing/2014/main" id="{77B2B7F8-56FC-43EE-BA4F-8556F5FDED19}"/>
              </a:ext>
            </a:extLst>
          </p:cNvPr>
          <p:cNvSpPr txBox="1"/>
          <p:nvPr/>
        </p:nvSpPr>
        <p:spPr>
          <a:xfrm>
            <a:off x="820636" y="2989744"/>
            <a:ext cx="11304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latin typeface="Arial Narrow" panose="020B0606020202030204" pitchFamily="34" charset="0"/>
              </a:rPr>
              <a:t>Regione, Comuni, Enti</a:t>
            </a:r>
          </a:p>
        </p:txBody>
      </p:sp>
      <p:sp>
        <p:nvSpPr>
          <p:cNvPr id="67" name="Freccia a destra 66">
            <a:extLst>
              <a:ext uri="{FF2B5EF4-FFF2-40B4-BE49-F238E27FC236}">
                <a16:creationId xmlns="" xmlns:a16="http://schemas.microsoft.com/office/drawing/2014/main" id="{40BBB958-7EF4-460A-8679-66291830A9D2}"/>
              </a:ext>
            </a:extLst>
          </p:cNvPr>
          <p:cNvSpPr/>
          <p:nvPr/>
        </p:nvSpPr>
        <p:spPr>
          <a:xfrm>
            <a:off x="1889294" y="3073004"/>
            <a:ext cx="162092" cy="49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68" name="CasellaDiTesto 67">
            <a:extLst>
              <a:ext uri="{FF2B5EF4-FFF2-40B4-BE49-F238E27FC236}">
                <a16:creationId xmlns="" xmlns:a16="http://schemas.microsoft.com/office/drawing/2014/main" id="{39C8AFF0-CDD4-42C2-BE7C-3D368FBFE9B2}"/>
              </a:ext>
            </a:extLst>
          </p:cNvPr>
          <p:cNvSpPr txBox="1"/>
          <p:nvPr/>
        </p:nvSpPr>
        <p:spPr>
          <a:xfrm>
            <a:off x="818396" y="2493994"/>
            <a:ext cx="4331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latin typeface="Arial Narrow" panose="020B0606020202030204" pitchFamily="34" charset="0"/>
              </a:rPr>
              <a:t>Buyer</a:t>
            </a:r>
          </a:p>
        </p:txBody>
      </p:sp>
      <p:sp>
        <p:nvSpPr>
          <p:cNvPr id="69" name="Freccia a destra 68">
            <a:extLst>
              <a:ext uri="{FF2B5EF4-FFF2-40B4-BE49-F238E27FC236}">
                <a16:creationId xmlns="" xmlns:a16="http://schemas.microsoft.com/office/drawing/2014/main" id="{B3C2B287-DF08-4381-97E6-484200649199}"/>
              </a:ext>
            </a:extLst>
          </p:cNvPr>
          <p:cNvSpPr/>
          <p:nvPr/>
        </p:nvSpPr>
        <p:spPr>
          <a:xfrm>
            <a:off x="1889294" y="2149013"/>
            <a:ext cx="162092" cy="49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71" name="CasellaDiTesto 70">
            <a:extLst>
              <a:ext uri="{FF2B5EF4-FFF2-40B4-BE49-F238E27FC236}">
                <a16:creationId xmlns="" xmlns:a16="http://schemas.microsoft.com/office/drawing/2014/main" id="{5BA179CF-9938-4E18-910E-C76B9B79DB83}"/>
              </a:ext>
            </a:extLst>
          </p:cNvPr>
          <p:cNvSpPr txBox="1"/>
          <p:nvPr/>
        </p:nvSpPr>
        <p:spPr>
          <a:xfrm>
            <a:off x="807465" y="2076073"/>
            <a:ext cx="6062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latin typeface="Arial Narrow" panose="020B0606020202030204" pitchFamily="34" charset="0"/>
              </a:rPr>
              <a:t>Giornalisti</a:t>
            </a:r>
          </a:p>
        </p:txBody>
      </p:sp>
      <p:sp>
        <p:nvSpPr>
          <p:cNvPr id="72" name="Freccia a destra 71">
            <a:extLst>
              <a:ext uri="{FF2B5EF4-FFF2-40B4-BE49-F238E27FC236}">
                <a16:creationId xmlns="" xmlns:a16="http://schemas.microsoft.com/office/drawing/2014/main" id="{6DDFBD3D-56A9-476A-8623-70D33A7FD35A}"/>
              </a:ext>
            </a:extLst>
          </p:cNvPr>
          <p:cNvSpPr/>
          <p:nvPr/>
        </p:nvSpPr>
        <p:spPr>
          <a:xfrm>
            <a:off x="1897061" y="2569594"/>
            <a:ext cx="162092" cy="49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73" name="CasellaDiTesto 72">
            <a:extLst>
              <a:ext uri="{FF2B5EF4-FFF2-40B4-BE49-F238E27FC236}">
                <a16:creationId xmlns="" xmlns:a16="http://schemas.microsoft.com/office/drawing/2014/main" id="{F7F60734-F8E7-4EC8-8B24-5CA20436DF6F}"/>
              </a:ext>
            </a:extLst>
          </p:cNvPr>
          <p:cNvSpPr txBox="1"/>
          <p:nvPr/>
        </p:nvSpPr>
        <p:spPr>
          <a:xfrm>
            <a:off x="3355752" y="4416460"/>
            <a:ext cx="1031051" cy="300082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txBody>
          <a:bodyPr wrap="none" rtlCol="0">
            <a:spAutoFit/>
          </a:bodyPr>
          <a:lstStyle/>
          <a:p>
            <a:r>
              <a:rPr lang="it-IT" sz="1350" dirty="0">
                <a:latin typeface="Arial Narrow" panose="020B0606020202030204" pitchFamily="34" charset="0"/>
              </a:rPr>
              <a:t>       ……..     </a:t>
            </a:r>
          </a:p>
        </p:txBody>
      </p:sp>
      <p:sp>
        <p:nvSpPr>
          <p:cNvPr id="74" name="CasellaDiTesto 73">
            <a:extLst>
              <a:ext uri="{FF2B5EF4-FFF2-40B4-BE49-F238E27FC236}">
                <a16:creationId xmlns="" xmlns:a16="http://schemas.microsoft.com/office/drawing/2014/main" id="{E64853E0-D630-4894-968D-566A4793926C}"/>
              </a:ext>
            </a:extLst>
          </p:cNvPr>
          <p:cNvSpPr txBox="1"/>
          <p:nvPr/>
        </p:nvSpPr>
        <p:spPr>
          <a:xfrm>
            <a:off x="5771403" y="3521404"/>
            <a:ext cx="670376" cy="3000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350" dirty="0">
                <a:latin typeface="Arial Narrow" panose="020B0606020202030204" pitchFamily="34" charset="0"/>
              </a:rPr>
              <a:t>……     </a:t>
            </a:r>
          </a:p>
        </p:txBody>
      </p:sp>
      <p:sp>
        <p:nvSpPr>
          <p:cNvPr id="75" name="CasellaDiTesto 74">
            <a:extLst>
              <a:ext uri="{FF2B5EF4-FFF2-40B4-BE49-F238E27FC236}">
                <a16:creationId xmlns="" xmlns:a16="http://schemas.microsoft.com/office/drawing/2014/main" id="{CB236820-650A-410E-9712-6CFBB81D84F6}"/>
              </a:ext>
            </a:extLst>
          </p:cNvPr>
          <p:cNvSpPr txBox="1"/>
          <p:nvPr/>
        </p:nvSpPr>
        <p:spPr>
          <a:xfrm>
            <a:off x="5771403" y="3169203"/>
            <a:ext cx="563979" cy="300082"/>
          </a:xfrm>
          <a:prstGeom prst="rect">
            <a:avLst/>
          </a:prstGeom>
          <a:solidFill>
            <a:srgbClr val="ECD2F8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it-IT" sz="1350" dirty="0"/>
              <a:t>….    </a:t>
            </a:r>
          </a:p>
        </p:txBody>
      </p:sp>
      <p:sp>
        <p:nvSpPr>
          <p:cNvPr id="76" name="CasellaDiTesto 75">
            <a:extLst>
              <a:ext uri="{FF2B5EF4-FFF2-40B4-BE49-F238E27FC236}">
                <a16:creationId xmlns="" xmlns:a16="http://schemas.microsoft.com/office/drawing/2014/main" id="{DA50CA40-AD09-4751-A779-39597648F67B}"/>
              </a:ext>
            </a:extLst>
          </p:cNvPr>
          <p:cNvSpPr txBox="1"/>
          <p:nvPr/>
        </p:nvSpPr>
        <p:spPr>
          <a:xfrm>
            <a:off x="5811078" y="2857619"/>
            <a:ext cx="487634" cy="3000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350" dirty="0">
                <a:latin typeface="Arial Narrow" panose="020B0606020202030204" pitchFamily="34" charset="0"/>
              </a:rPr>
              <a:t>….   </a:t>
            </a:r>
          </a:p>
        </p:txBody>
      </p:sp>
      <p:pic>
        <p:nvPicPr>
          <p:cNvPr id="3" name="Immagine 2" descr="Immagine che contiene grafica vettoriale&#10;&#10;Descrizione generata automaticamente">
            <a:extLst>
              <a:ext uri="{FF2B5EF4-FFF2-40B4-BE49-F238E27FC236}">
                <a16:creationId xmlns="" xmlns:a16="http://schemas.microsoft.com/office/drawing/2014/main" id="{301C3B4C-A230-4669-877C-F321D07C81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68" y="1889522"/>
            <a:ext cx="446306" cy="446306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="" xmlns:a16="http://schemas.microsoft.com/office/drawing/2014/main" id="{A2D71FD2-D163-42FF-8FAC-4C9E6674BD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92" y="2834678"/>
            <a:ext cx="384795" cy="384795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="" xmlns:a16="http://schemas.microsoft.com/office/drawing/2014/main" id="{189C7562-618F-496D-BA89-201E5711A2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64" y="4344114"/>
            <a:ext cx="384794" cy="38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28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b="1" dirty="0" smtClean="0">
                <a:solidFill>
                  <a:schemeClr val="tx2"/>
                </a:solidFill>
              </a:rPr>
              <a:t/>
            </a:r>
            <a:br>
              <a:rPr lang="it-IT" sz="3600" b="1" dirty="0" smtClean="0">
                <a:solidFill>
                  <a:schemeClr val="tx2"/>
                </a:solidFill>
              </a:rPr>
            </a:br>
            <a:r>
              <a:rPr lang="it-IT" sz="3600" i="1" dirty="0" smtClean="0">
                <a:solidFill>
                  <a:schemeClr val="tx2">
                    <a:lumMod val="50000"/>
                  </a:schemeClr>
                </a:solidFill>
              </a:rPr>
              <a:t>Nuovi Prodotti 2019</a:t>
            </a:r>
            <a:endParaRPr lang="it-IT" sz="36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314" y="1484784"/>
            <a:ext cx="8229600" cy="4525963"/>
          </a:xfrm>
        </p:spPr>
        <p:txBody>
          <a:bodyPr>
            <a:normAutofit fontScale="25000" lnSpcReduction="20000"/>
          </a:bodyPr>
          <a:lstStyle/>
          <a:p>
            <a:endParaRPr lang="it-IT" b="1" dirty="0" smtClean="0">
              <a:solidFill>
                <a:schemeClr val="tx2"/>
              </a:solidFill>
            </a:endParaRPr>
          </a:p>
          <a:p>
            <a:endParaRPr lang="it-IT" sz="5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it-IT" sz="5600" b="1" dirty="0" smtClean="0">
                <a:solidFill>
                  <a:schemeClr val="tx2">
                    <a:lumMod val="50000"/>
                  </a:schemeClr>
                </a:solidFill>
              </a:rPr>
              <a:t>BIKE</a:t>
            </a:r>
            <a:r>
              <a:rPr lang="it-IT" sz="5600" dirty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r>
              <a:rPr lang="it-IT" sz="5600" dirty="0">
                <a:solidFill>
                  <a:schemeClr val="tx2">
                    <a:lumMod val="50000"/>
                  </a:schemeClr>
                </a:solidFill>
              </a:rPr>
              <a:t>-          realizzazione </a:t>
            </a:r>
            <a:r>
              <a:rPr lang="it-IT" sz="5600" b="1" dirty="0">
                <a:solidFill>
                  <a:schemeClr val="tx2">
                    <a:lumMod val="50000"/>
                  </a:schemeClr>
                </a:solidFill>
              </a:rPr>
              <a:t>mini guida </a:t>
            </a:r>
            <a:r>
              <a:rPr lang="it-IT" sz="5600" dirty="0">
                <a:solidFill>
                  <a:schemeClr val="tx2">
                    <a:lumMod val="50000"/>
                  </a:schemeClr>
                </a:solidFill>
              </a:rPr>
              <a:t>con individuazione dei principali itinerari su territorio regionale</a:t>
            </a:r>
          </a:p>
          <a:p>
            <a:r>
              <a:rPr lang="it-IT" sz="5600" dirty="0">
                <a:solidFill>
                  <a:schemeClr val="tx2">
                    <a:lumMod val="50000"/>
                  </a:schemeClr>
                </a:solidFill>
              </a:rPr>
              <a:t>-          pianificazione strategica per la costituzione di un </a:t>
            </a:r>
            <a:r>
              <a:rPr lang="it-IT" sz="5600" b="1" dirty="0">
                <a:solidFill>
                  <a:schemeClr val="tx2">
                    <a:lumMod val="50000"/>
                  </a:schemeClr>
                </a:solidFill>
              </a:rPr>
              <a:t>unico cluster regionale composto da associazioni di categoria e soggetti privati appartenenti alla filiera bike-</a:t>
            </a:r>
            <a:r>
              <a:rPr lang="it-IT" sz="5600" b="1" dirty="0" err="1">
                <a:solidFill>
                  <a:schemeClr val="tx2">
                    <a:lumMod val="50000"/>
                  </a:schemeClr>
                </a:solidFill>
              </a:rPr>
              <a:t>tourism</a:t>
            </a:r>
            <a:endParaRPr lang="it-IT" sz="56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it-IT" sz="5600" dirty="0">
                <a:solidFill>
                  <a:schemeClr val="tx2">
                    <a:lumMod val="50000"/>
                  </a:schemeClr>
                </a:solidFill>
              </a:rPr>
              <a:t>-          pianificazione budget e relative attività di marketing (comunicazione, fiere, </a:t>
            </a:r>
            <a:r>
              <a:rPr lang="it-IT" sz="5600" dirty="0" err="1">
                <a:solidFill>
                  <a:schemeClr val="tx2">
                    <a:lumMod val="50000"/>
                  </a:schemeClr>
                </a:solidFill>
              </a:rPr>
              <a:t>BtoB</a:t>
            </a:r>
            <a:r>
              <a:rPr lang="it-IT" sz="5600" dirty="0">
                <a:solidFill>
                  <a:schemeClr val="tx2">
                    <a:lumMod val="50000"/>
                  </a:schemeClr>
                </a:solidFill>
              </a:rPr>
              <a:t>, ecc.) da realizzare nell’anno 2020.</a:t>
            </a:r>
          </a:p>
          <a:p>
            <a:r>
              <a:rPr lang="it-IT" sz="5600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it-IT" sz="5600" b="1" dirty="0" smtClean="0">
                <a:solidFill>
                  <a:schemeClr val="tx2">
                    <a:lumMod val="50000"/>
                  </a:schemeClr>
                </a:solidFill>
              </a:rPr>
              <a:t>ENOGASTRONOMIC</a:t>
            </a:r>
            <a:r>
              <a:rPr lang="it-IT" sz="5600" dirty="0" smtClean="0">
                <a:solidFill>
                  <a:schemeClr val="tx2">
                    <a:lumMod val="50000"/>
                  </a:schemeClr>
                </a:solidFill>
              </a:rPr>
              <a:t>O</a:t>
            </a:r>
            <a:r>
              <a:rPr lang="it-IT" sz="5600" dirty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r>
              <a:rPr lang="it-IT" sz="5600" dirty="0">
                <a:solidFill>
                  <a:schemeClr val="tx2">
                    <a:lumMod val="50000"/>
                  </a:schemeClr>
                </a:solidFill>
              </a:rPr>
              <a:t>-          realizzazione </a:t>
            </a:r>
            <a:r>
              <a:rPr lang="it-IT" sz="5600" b="1" dirty="0">
                <a:solidFill>
                  <a:schemeClr val="tx2">
                    <a:lumMod val="50000"/>
                  </a:schemeClr>
                </a:solidFill>
              </a:rPr>
              <a:t>mini guida </a:t>
            </a:r>
            <a:r>
              <a:rPr lang="it-IT" sz="5600" dirty="0">
                <a:solidFill>
                  <a:schemeClr val="tx2">
                    <a:lumMod val="50000"/>
                  </a:schemeClr>
                </a:solidFill>
              </a:rPr>
              <a:t>con valorizzazione di prodotti e ricette tipiche, itinerari </a:t>
            </a:r>
            <a:r>
              <a:rPr lang="it-IT" sz="5600" dirty="0" err="1">
                <a:solidFill>
                  <a:schemeClr val="tx2">
                    <a:lumMod val="50000"/>
                  </a:schemeClr>
                </a:solidFill>
              </a:rPr>
              <a:t>eno</a:t>
            </a:r>
            <a:r>
              <a:rPr lang="it-IT" sz="5600" dirty="0">
                <a:solidFill>
                  <a:schemeClr val="tx2">
                    <a:lumMod val="50000"/>
                  </a:schemeClr>
                </a:solidFill>
              </a:rPr>
              <a:t>-turistici.</a:t>
            </a:r>
          </a:p>
          <a:p>
            <a:r>
              <a:rPr lang="it-IT" sz="5600" dirty="0">
                <a:solidFill>
                  <a:schemeClr val="tx2">
                    <a:lumMod val="50000"/>
                  </a:schemeClr>
                </a:solidFill>
              </a:rPr>
              <a:t>-          Pianificazione strategica per </a:t>
            </a:r>
            <a:r>
              <a:rPr lang="it-IT" sz="5600" b="1" dirty="0">
                <a:solidFill>
                  <a:schemeClr val="tx2">
                    <a:lumMod val="50000"/>
                  </a:schemeClr>
                </a:solidFill>
              </a:rPr>
              <a:t>l’individuazione delle aree territoriali di interesse nelle quali generare reti di imprese.</a:t>
            </a:r>
          </a:p>
          <a:p>
            <a:r>
              <a:rPr lang="it-IT" sz="5600" dirty="0">
                <a:solidFill>
                  <a:schemeClr val="tx2">
                    <a:lumMod val="50000"/>
                  </a:schemeClr>
                </a:solidFill>
              </a:rPr>
              <a:t>-          Classificazione ed </a:t>
            </a:r>
            <a:r>
              <a:rPr lang="it-IT" sz="5600" b="1" dirty="0">
                <a:solidFill>
                  <a:schemeClr val="tx2">
                    <a:lumMod val="50000"/>
                  </a:schemeClr>
                </a:solidFill>
              </a:rPr>
              <a:t>inserimento nel DMS dell’Agenzia </a:t>
            </a:r>
            <a:r>
              <a:rPr lang="it-IT" sz="5600" b="1" dirty="0" err="1">
                <a:solidFill>
                  <a:schemeClr val="tx2">
                    <a:lumMod val="50000"/>
                  </a:schemeClr>
                </a:solidFill>
              </a:rPr>
              <a:t>Pugliapromozione</a:t>
            </a:r>
            <a:r>
              <a:rPr lang="it-IT" sz="5600" b="1" dirty="0">
                <a:solidFill>
                  <a:schemeClr val="tx2">
                    <a:lumMod val="50000"/>
                  </a:schemeClr>
                </a:solidFill>
              </a:rPr>
              <a:t> di nuove attività esperienziali legate all’enogastronomia, con itinerari turistici relativi, </a:t>
            </a:r>
            <a:r>
              <a:rPr lang="it-IT" sz="5600" dirty="0">
                <a:solidFill>
                  <a:schemeClr val="tx2">
                    <a:lumMod val="50000"/>
                  </a:schemeClr>
                </a:solidFill>
              </a:rPr>
              <a:t>personalizzabili on line dall’utenza.</a:t>
            </a:r>
          </a:p>
          <a:p>
            <a:r>
              <a:rPr lang="it-IT" sz="5600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it-IT" sz="5600" b="1" dirty="0" smtClean="0">
                <a:solidFill>
                  <a:schemeClr val="tx2">
                    <a:lumMod val="50000"/>
                  </a:schemeClr>
                </a:solidFill>
              </a:rPr>
              <a:t>ARTE </a:t>
            </a:r>
            <a:r>
              <a:rPr lang="it-IT" sz="5600" b="1" dirty="0">
                <a:solidFill>
                  <a:schemeClr val="tx2">
                    <a:lumMod val="50000"/>
                  </a:schemeClr>
                </a:solidFill>
              </a:rPr>
              <a:t>e CULTUR</a:t>
            </a:r>
            <a:r>
              <a:rPr lang="it-IT" sz="5600" dirty="0">
                <a:solidFill>
                  <a:schemeClr val="tx2">
                    <a:lumMod val="50000"/>
                  </a:schemeClr>
                </a:solidFill>
              </a:rPr>
              <a:t>A:</a:t>
            </a:r>
          </a:p>
          <a:p>
            <a:r>
              <a:rPr lang="it-IT" sz="5600" dirty="0">
                <a:solidFill>
                  <a:schemeClr val="tx2">
                    <a:lumMod val="50000"/>
                  </a:schemeClr>
                </a:solidFill>
              </a:rPr>
              <a:t>-          Realizzazione </a:t>
            </a:r>
            <a:r>
              <a:rPr lang="it-IT" sz="5600" b="1" dirty="0">
                <a:solidFill>
                  <a:schemeClr val="tx2">
                    <a:lumMod val="50000"/>
                  </a:schemeClr>
                </a:solidFill>
              </a:rPr>
              <a:t>mini guida </a:t>
            </a:r>
            <a:r>
              <a:rPr lang="it-IT" sz="5600" dirty="0">
                <a:solidFill>
                  <a:schemeClr val="tx2">
                    <a:lumMod val="50000"/>
                  </a:schemeClr>
                </a:solidFill>
              </a:rPr>
              <a:t>dedicata ai luoghi storici artisticamente rilevanti, castelli e borghi.</a:t>
            </a:r>
          </a:p>
          <a:p>
            <a:r>
              <a:rPr lang="it-IT" sz="5600" dirty="0">
                <a:solidFill>
                  <a:schemeClr val="tx2">
                    <a:lumMod val="50000"/>
                  </a:schemeClr>
                </a:solidFill>
              </a:rPr>
              <a:t>-          Pianificazione strategica per la costituzione di </a:t>
            </a:r>
            <a:r>
              <a:rPr lang="it-IT" sz="5600" b="1" dirty="0">
                <a:solidFill>
                  <a:schemeClr val="tx2">
                    <a:lumMod val="50000"/>
                  </a:schemeClr>
                </a:solidFill>
              </a:rPr>
              <a:t>reti tra i borghi pugliesi, tra musei e luoghi espositivi</a:t>
            </a:r>
            <a:r>
              <a:rPr lang="it-IT" sz="56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it-IT" sz="5600" dirty="0">
                <a:solidFill>
                  <a:schemeClr val="tx2">
                    <a:lumMod val="50000"/>
                  </a:schemeClr>
                </a:solidFill>
              </a:rPr>
              <a:t>-          Elaborazione di </a:t>
            </a:r>
            <a:r>
              <a:rPr lang="it-IT" sz="5600" b="1" dirty="0">
                <a:solidFill>
                  <a:schemeClr val="tx2">
                    <a:lumMod val="50000"/>
                  </a:schemeClr>
                </a:solidFill>
              </a:rPr>
              <a:t>itinerari culturali </a:t>
            </a:r>
            <a:r>
              <a:rPr lang="it-IT" sz="5600" dirty="0">
                <a:solidFill>
                  <a:schemeClr val="tx2">
                    <a:lumMod val="50000"/>
                  </a:schemeClr>
                </a:solidFill>
              </a:rPr>
              <a:t>anche ad integrazione di quelli già elaborati dal Distretto regionale della Creatività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9925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6273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tx2"/>
                </a:solidFill>
              </a:rPr>
              <a:t/>
            </a:r>
            <a:br>
              <a:rPr lang="it-IT" b="1" dirty="0" smtClean="0">
                <a:solidFill>
                  <a:schemeClr val="tx2"/>
                </a:solidFill>
              </a:rPr>
            </a:br>
            <a:r>
              <a:rPr lang="it-IT" sz="3600" i="1" dirty="0" smtClean="0">
                <a:solidFill>
                  <a:schemeClr val="tx2">
                    <a:lumMod val="50000"/>
                  </a:schemeClr>
                </a:solidFill>
              </a:rPr>
              <a:t>Le nuove regole del 2019</a:t>
            </a:r>
            <a:r>
              <a:rPr lang="it-IT" sz="3600" i="1" dirty="0">
                <a:solidFill>
                  <a:schemeClr val="accent1"/>
                </a:solidFill>
              </a:rPr>
              <a:t/>
            </a:r>
            <a:br>
              <a:rPr lang="it-IT" sz="3600" i="1" dirty="0">
                <a:solidFill>
                  <a:schemeClr val="accent1"/>
                </a:solidFill>
              </a:rPr>
            </a:br>
            <a:endParaRPr lang="it-IT" sz="2700" i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it-IT" sz="2000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it-IT" sz="1700" dirty="0" smtClean="0">
                <a:solidFill>
                  <a:schemeClr val="tx2">
                    <a:lumMod val="50000"/>
                  </a:schemeClr>
                </a:solidFill>
              </a:rPr>
              <a:t>Rilascio dei </a:t>
            </a:r>
            <a:r>
              <a:rPr lang="it-IT" sz="1700" b="1" dirty="0">
                <a:solidFill>
                  <a:schemeClr val="tx2">
                    <a:lumMod val="50000"/>
                  </a:schemeClr>
                </a:solidFill>
              </a:rPr>
              <a:t>tesserini</a:t>
            </a:r>
            <a:r>
              <a:rPr lang="it-IT" sz="1700" dirty="0">
                <a:solidFill>
                  <a:schemeClr val="tx2">
                    <a:lumMod val="50000"/>
                  </a:schemeClr>
                </a:solidFill>
              </a:rPr>
              <a:t> da parte della Regione Puglia alle </a:t>
            </a:r>
            <a:r>
              <a:rPr lang="it-IT" sz="1700" b="1" dirty="0">
                <a:solidFill>
                  <a:schemeClr val="tx2">
                    <a:lumMod val="50000"/>
                  </a:schemeClr>
                </a:solidFill>
              </a:rPr>
              <a:t>nuove Guide </a:t>
            </a:r>
            <a:r>
              <a:rPr lang="it-IT" sz="1700" b="1" dirty="0" smtClean="0">
                <a:solidFill>
                  <a:schemeClr val="tx2">
                    <a:lumMod val="50000"/>
                  </a:schemeClr>
                </a:solidFill>
              </a:rPr>
              <a:t>Turistiche </a:t>
            </a:r>
            <a:r>
              <a:rPr lang="it-IT" sz="1700" b="1" dirty="0">
                <a:solidFill>
                  <a:schemeClr val="tx2">
                    <a:lumMod val="50000"/>
                  </a:schemeClr>
                </a:solidFill>
              </a:rPr>
              <a:t>ed </a:t>
            </a:r>
            <a:r>
              <a:rPr lang="it-IT" sz="1700" b="1" dirty="0" smtClean="0">
                <a:solidFill>
                  <a:schemeClr val="tx2">
                    <a:lumMod val="50000"/>
                  </a:schemeClr>
                </a:solidFill>
              </a:rPr>
              <a:t>Accompagnatori</a:t>
            </a:r>
          </a:p>
          <a:p>
            <a:pPr lvl="0"/>
            <a:r>
              <a:rPr lang="it-IT" sz="1700" b="1" dirty="0">
                <a:solidFill>
                  <a:schemeClr val="tx2">
                    <a:lumMod val="50000"/>
                  </a:schemeClr>
                </a:solidFill>
              </a:rPr>
              <a:t>“Disciplina delle agenzie di viaggio e turismo” </a:t>
            </a:r>
            <a:r>
              <a:rPr lang="it-IT" sz="1700" dirty="0" smtClean="0">
                <a:solidFill>
                  <a:schemeClr val="tx2">
                    <a:lumMod val="50000"/>
                  </a:schemeClr>
                </a:solidFill>
              </a:rPr>
              <a:t>(Legge </a:t>
            </a:r>
            <a:r>
              <a:rPr lang="it-IT" sz="1700" dirty="0">
                <a:solidFill>
                  <a:schemeClr val="tx2">
                    <a:lumMod val="50000"/>
                  </a:schemeClr>
                </a:solidFill>
              </a:rPr>
              <a:t>regionale 30 aprile 2019, </a:t>
            </a:r>
            <a:r>
              <a:rPr lang="it-IT" sz="1700" dirty="0" smtClean="0">
                <a:solidFill>
                  <a:schemeClr val="tx2">
                    <a:lumMod val="50000"/>
                  </a:schemeClr>
                </a:solidFill>
              </a:rPr>
              <a:t>n.17</a:t>
            </a:r>
            <a:r>
              <a:rPr lang="it-IT" sz="1700" u="sng" dirty="0" smtClean="0">
                <a:solidFill>
                  <a:schemeClr val="tx2">
                    <a:lumMod val="50000"/>
                  </a:schemeClr>
                </a:solidFill>
              </a:rPr>
              <a:t>) </a:t>
            </a:r>
          </a:p>
          <a:p>
            <a:pPr lvl="0"/>
            <a:r>
              <a:rPr lang="it-IT" sz="1700" b="1" u="sng" dirty="0">
                <a:solidFill>
                  <a:schemeClr val="tx2">
                    <a:lumMod val="50000"/>
                  </a:schemeClr>
                </a:solidFill>
              </a:rPr>
              <a:t>“</a:t>
            </a:r>
            <a:r>
              <a:rPr lang="it-IT" sz="1700" b="1" i="1" dirty="0">
                <a:solidFill>
                  <a:schemeClr val="tx2">
                    <a:lumMod val="50000"/>
                  </a:schemeClr>
                </a:solidFill>
              </a:rPr>
              <a:t>Regolamento regionale </a:t>
            </a:r>
            <a:r>
              <a:rPr lang="it-IT" sz="1700" b="1" i="1" dirty="0" smtClean="0">
                <a:solidFill>
                  <a:schemeClr val="tx2">
                    <a:lumMod val="50000"/>
                  </a:schemeClr>
                </a:solidFill>
              </a:rPr>
              <a:t>per </a:t>
            </a:r>
            <a:r>
              <a:rPr lang="it-IT" sz="1700" b="1" i="1" dirty="0">
                <a:solidFill>
                  <a:schemeClr val="tx2">
                    <a:lumMod val="50000"/>
                  </a:schemeClr>
                </a:solidFill>
              </a:rPr>
              <a:t>l’inserimento nel registro dei rituali festivi legati al fuoco </a:t>
            </a:r>
            <a:r>
              <a:rPr lang="it-IT" sz="1700" b="1" i="1" dirty="0" smtClean="0">
                <a:solidFill>
                  <a:schemeClr val="tx2">
                    <a:lumMod val="50000"/>
                  </a:schemeClr>
                </a:solidFill>
              </a:rPr>
              <a:t>“(</a:t>
            </a:r>
            <a:r>
              <a:rPr lang="it-IT" sz="1700" dirty="0" smtClean="0">
                <a:solidFill>
                  <a:schemeClr val="tx2">
                    <a:lumMod val="50000"/>
                  </a:schemeClr>
                </a:solidFill>
              </a:rPr>
              <a:t>Regolamento </a:t>
            </a:r>
            <a:r>
              <a:rPr lang="it-IT" sz="1700" dirty="0">
                <a:solidFill>
                  <a:schemeClr val="tx2">
                    <a:lumMod val="50000"/>
                  </a:schemeClr>
                </a:solidFill>
              </a:rPr>
              <a:t>regionale 25 febbraio 2019 n. </a:t>
            </a:r>
            <a:r>
              <a:rPr lang="it-IT" sz="1700" dirty="0" smtClean="0">
                <a:solidFill>
                  <a:schemeClr val="tx2">
                    <a:lumMod val="50000"/>
                  </a:schemeClr>
                </a:solidFill>
              </a:rPr>
              <a:t>8) </a:t>
            </a:r>
          </a:p>
          <a:p>
            <a:endParaRPr lang="it-IT" sz="1700" b="1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it-IT" sz="1700" b="1" smtClean="0">
                <a:solidFill>
                  <a:schemeClr val="tx2">
                    <a:lumMod val="50000"/>
                  </a:schemeClr>
                </a:solidFill>
              </a:rPr>
              <a:t>Modifiche </a:t>
            </a:r>
            <a:r>
              <a:rPr lang="it-IT" sz="1700" b="1" dirty="0">
                <a:solidFill>
                  <a:schemeClr val="tx2">
                    <a:lumMod val="50000"/>
                  </a:schemeClr>
                </a:solidFill>
              </a:rPr>
              <a:t>alla legge regionale 1 dicembre 2017, n.49 “</a:t>
            </a:r>
            <a:r>
              <a:rPr lang="it-IT" sz="17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it-IT" sz="1700" i="1" dirty="0">
                <a:solidFill>
                  <a:schemeClr val="tx2">
                    <a:lumMod val="50000"/>
                  </a:schemeClr>
                </a:solidFill>
              </a:rPr>
              <a:t>Disciplina della comunicazione dei prezzi e dei servizi delle strutture turistiche </a:t>
            </a:r>
            <a:r>
              <a:rPr lang="it-IT" sz="1700" i="1" dirty="0" smtClean="0">
                <a:solidFill>
                  <a:schemeClr val="tx2">
                    <a:lumMod val="50000"/>
                  </a:schemeClr>
                </a:solidFill>
              </a:rPr>
              <a:t>ricettive)</a:t>
            </a:r>
            <a:r>
              <a:rPr lang="it-IT" sz="1800" dirty="0"/>
              <a:t> Legge 30 novembre 2019, n.52- art.18 </a:t>
            </a:r>
            <a:r>
              <a:rPr lang="it-IT" sz="17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lvl="0"/>
            <a:endParaRPr lang="it-IT" sz="17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it-IT" sz="1700" b="1" dirty="0" smtClean="0">
                <a:solidFill>
                  <a:schemeClr val="tx2">
                    <a:lumMod val="50000"/>
                  </a:schemeClr>
                </a:solidFill>
              </a:rPr>
              <a:t>Avvisi</a:t>
            </a:r>
            <a:r>
              <a:rPr lang="it-IT" sz="1700" dirty="0" smtClean="0">
                <a:solidFill>
                  <a:schemeClr val="tx2">
                    <a:lumMod val="50000"/>
                  </a:schemeClr>
                </a:solidFill>
              </a:rPr>
              <a:t> per l’erogazione di contributi al Comitato Regionale dell’Unione delle Pro loco, per il potenziamento del servizio degli </a:t>
            </a:r>
            <a:r>
              <a:rPr lang="it-IT" sz="1700" dirty="0" err="1" smtClean="0">
                <a:solidFill>
                  <a:schemeClr val="tx2">
                    <a:lumMod val="50000"/>
                  </a:schemeClr>
                </a:solidFill>
              </a:rPr>
              <a:t>infopoint</a:t>
            </a:r>
            <a:r>
              <a:rPr lang="it-IT" sz="1700" dirty="0" smtClean="0">
                <a:solidFill>
                  <a:schemeClr val="tx2">
                    <a:lumMod val="50000"/>
                  </a:schemeClr>
                </a:solidFill>
              </a:rPr>
              <a:t>, per i rituali legati al  fuoco e per l’ospitalità.</a:t>
            </a:r>
            <a:endParaRPr lang="it-IT" sz="17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55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i="1" dirty="0" smtClean="0">
                <a:solidFill>
                  <a:schemeClr val="tx2">
                    <a:lumMod val="50000"/>
                  </a:schemeClr>
                </a:solidFill>
              </a:rPr>
              <a:t>Destinazioni turistiche</a:t>
            </a:r>
            <a:endParaRPr lang="it-IT" sz="32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it-IT" i="1" dirty="0"/>
              <a:t> </a:t>
            </a:r>
            <a:endParaRPr lang="it-IT" i="1" dirty="0" smtClean="0"/>
          </a:p>
          <a:p>
            <a:pPr marL="0" indent="0">
              <a:buNone/>
            </a:pPr>
            <a:r>
              <a:rPr lang="it-IT" sz="4500" dirty="0" smtClean="0">
                <a:solidFill>
                  <a:schemeClr val="tx2">
                    <a:lumMod val="50000"/>
                  </a:schemeClr>
                </a:solidFill>
              </a:rPr>
              <a:t>Due </a:t>
            </a:r>
            <a:r>
              <a:rPr lang="it-IT" sz="4500" dirty="0">
                <a:solidFill>
                  <a:schemeClr val="tx2">
                    <a:lumMod val="50000"/>
                  </a:schemeClr>
                </a:solidFill>
              </a:rPr>
              <a:t>le destinazioni turistiche </a:t>
            </a:r>
            <a:r>
              <a:rPr lang="it-IT" sz="4500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</a:p>
          <a:p>
            <a:pPr marL="0" indent="0">
              <a:buNone/>
            </a:pPr>
            <a:r>
              <a:rPr lang="it-IT" sz="4500" b="1" dirty="0" smtClean="0">
                <a:solidFill>
                  <a:schemeClr val="tx2">
                    <a:lumMod val="50000"/>
                  </a:schemeClr>
                </a:solidFill>
              </a:rPr>
              <a:t>Monti </a:t>
            </a:r>
            <a:r>
              <a:rPr lang="it-IT" sz="4500" b="1" dirty="0">
                <a:solidFill>
                  <a:schemeClr val="tx2">
                    <a:lumMod val="50000"/>
                  </a:schemeClr>
                </a:solidFill>
              </a:rPr>
              <a:t>Dauni</a:t>
            </a:r>
            <a:r>
              <a:rPr lang="it-IT" sz="4500" dirty="0">
                <a:solidFill>
                  <a:schemeClr val="tx2">
                    <a:lumMod val="50000"/>
                  </a:schemeClr>
                </a:solidFill>
              </a:rPr>
              <a:t>,</a:t>
            </a:r>
            <a:r>
              <a:rPr lang="it-IT" sz="4500" i="1" dirty="0">
                <a:solidFill>
                  <a:schemeClr val="tx2">
                    <a:lumMod val="50000"/>
                  </a:schemeClr>
                </a:solidFill>
              </a:rPr>
              <a:t> costituitasi tra i 29 Comuni dei Monti Dauni</a:t>
            </a:r>
            <a:r>
              <a:rPr lang="it-IT" sz="4500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it-IT" sz="45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sz="4500" b="1" dirty="0" smtClean="0">
                <a:solidFill>
                  <a:schemeClr val="tx2">
                    <a:lumMod val="50000"/>
                  </a:schemeClr>
                </a:solidFill>
              </a:rPr>
              <a:t>Sud </a:t>
            </a:r>
            <a:r>
              <a:rPr lang="it-IT" sz="4500" b="1" dirty="0">
                <a:solidFill>
                  <a:schemeClr val="tx2">
                    <a:lumMod val="50000"/>
                  </a:schemeClr>
                </a:solidFill>
              </a:rPr>
              <a:t>Salento</a:t>
            </a:r>
            <a:r>
              <a:rPr lang="it-IT" sz="45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it-IT" sz="4500" i="1" dirty="0">
                <a:solidFill>
                  <a:schemeClr val="tx2">
                    <a:lumMod val="50000"/>
                  </a:schemeClr>
                </a:solidFill>
              </a:rPr>
              <a:t>che comprende 32 Comuni della Provincia di Lecce</a:t>
            </a:r>
            <a:endParaRPr lang="it-IT" sz="4500" dirty="0">
              <a:solidFill>
                <a:schemeClr val="tx2">
                  <a:lumMod val="50000"/>
                </a:schemeClr>
              </a:solidFill>
            </a:endParaRPr>
          </a:p>
          <a:p>
            <a:endParaRPr lang="it-IT" sz="36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it-IT" sz="3800" i="1" dirty="0">
                <a:solidFill>
                  <a:schemeClr val="tx2">
                    <a:lumMod val="50000"/>
                  </a:schemeClr>
                </a:solidFill>
              </a:rPr>
              <a:t>L’obiettivo è </a:t>
            </a:r>
            <a:r>
              <a:rPr lang="it-IT" sz="3800" i="1" dirty="0" smtClean="0">
                <a:solidFill>
                  <a:schemeClr val="tx2">
                    <a:lumMod val="50000"/>
                  </a:schemeClr>
                </a:solidFill>
              </a:rPr>
              <a:t>favorire  un </a:t>
            </a:r>
            <a:r>
              <a:rPr lang="it-IT" sz="3800" i="1" dirty="0">
                <a:solidFill>
                  <a:schemeClr val="tx2">
                    <a:lumMod val="50000"/>
                  </a:schemeClr>
                </a:solidFill>
              </a:rPr>
              <a:t>processo di consapevolezza e scelta, </a:t>
            </a:r>
            <a:r>
              <a:rPr lang="it-IT" sz="3800" i="1" dirty="0" smtClean="0">
                <a:solidFill>
                  <a:schemeClr val="tx2">
                    <a:lumMod val="50000"/>
                  </a:schemeClr>
                </a:solidFill>
              </a:rPr>
              <a:t>con una visione </a:t>
            </a:r>
            <a:r>
              <a:rPr lang="it-IT" sz="3800" i="1" dirty="0">
                <a:solidFill>
                  <a:schemeClr val="tx2">
                    <a:lumMod val="50000"/>
                  </a:schemeClr>
                </a:solidFill>
              </a:rPr>
              <a:t>unitaria della destinazione, gli obiettivi, le strategie e le azioni da attuare, sintetizzate all’interno di un piano strategico triennale , secondo una serie di priorità che ogni destinazione </a:t>
            </a:r>
            <a:r>
              <a:rPr lang="it-IT" sz="3800" i="1" dirty="0" smtClean="0">
                <a:solidFill>
                  <a:schemeClr val="tx2">
                    <a:lumMod val="50000"/>
                  </a:schemeClr>
                </a:solidFill>
              </a:rPr>
              <a:t>intende </a:t>
            </a:r>
            <a:r>
              <a:rPr lang="it-IT" sz="3800" i="1" dirty="0">
                <a:solidFill>
                  <a:schemeClr val="tx2">
                    <a:lumMod val="50000"/>
                  </a:schemeClr>
                </a:solidFill>
              </a:rPr>
              <a:t>porsi e  che </a:t>
            </a:r>
            <a:r>
              <a:rPr lang="it-IT" sz="3800" i="1" dirty="0" smtClean="0">
                <a:solidFill>
                  <a:schemeClr val="tx2">
                    <a:lumMod val="50000"/>
                  </a:schemeClr>
                </a:solidFill>
              </a:rPr>
              <a:t>deve </a:t>
            </a:r>
            <a:r>
              <a:rPr lang="it-IT" sz="3800" i="1" dirty="0">
                <a:solidFill>
                  <a:schemeClr val="tx2">
                    <a:lumMod val="50000"/>
                  </a:schemeClr>
                </a:solidFill>
              </a:rPr>
              <a:t>necessariamente essere coerente con il piano regionale. </a:t>
            </a:r>
            <a:endParaRPr lang="it-IT" sz="38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it-IT" sz="38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it-IT" sz="3800" i="1" dirty="0" smtClean="0">
                <a:solidFill>
                  <a:schemeClr val="tx2">
                    <a:lumMod val="50000"/>
                  </a:schemeClr>
                </a:solidFill>
              </a:rPr>
              <a:t>All’interno </a:t>
            </a:r>
            <a:r>
              <a:rPr lang="it-IT" sz="3800" i="1" dirty="0">
                <a:solidFill>
                  <a:schemeClr val="tx2">
                    <a:lumMod val="50000"/>
                  </a:schemeClr>
                </a:solidFill>
              </a:rPr>
              <a:t>di tale processo territoriale diviene importante anche l’impegno dei </a:t>
            </a:r>
            <a:r>
              <a:rPr lang="it-IT" sz="3800" b="1" i="1" dirty="0">
                <a:solidFill>
                  <a:schemeClr val="tx2">
                    <a:lumMod val="50000"/>
                  </a:schemeClr>
                </a:solidFill>
              </a:rPr>
              <a:t>Comuni </a:t>
            </a:r>
            <a:r>
              <a:rPr lang="it-IT" sz="3800" i="1" dirty="0">
                <a:solidFill>
                  <a:schemeClr val="tx2">
                    <a:lumMod val="50000"/>
                  </a:schemeClr>
                </a:solidFill>
              </a:rPr>
              <a:t>che singolarmente devo definire il proprio piano turistico. </a:t>
            </a:r>
            <a:endParaRPr lang="it-IT" sz="38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i="1" dirty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it-IT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dirty="0" smtClean="0"/>
              <a:t> </a:t>
            </a:r>
            <a:r>
              <a:rPr lang="it-IT" i="1" dirty="0">
                <a:solidFill>
                  <a:schemeClr val="tx2"/>
                </a:solidFill>
              </a:rPr>
              <a:t> </a:t>
            </a:r>
            <a:endParaRPr lang="it-IT" dirty="0">
              <a:solidFill>
                <a:schemeClr val="tx2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7640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i="1" dirty="0" smtClean="0">
                <a:solidFill>
                  <a:srgbClr val="002060"/>
                </a:solidFill>
              </a:rPr>
              <a:t>La Puglia sempre più collegata </a:t>
            </a:r>
            <a:br>
              <a:rPr lang="it-IT" sz="3200" i="1" dirty="0" smtClean="0">
                <a:solidFill>
                  <a:srgbClr val="002060"/>
                </a:solidFill>
              </a:rPr>
            </a:br>
            <a:r>
              <a:rPr lang="it-IT" sz="1800" i="1" dirty="0" smtClean="0">
                <a:solidFill>
                  <a:srgbClr val="002060"/>
                </a:solidFill>
              </a:rPr>
              <a:t>Nuovi voli del 2019</a:t>
            </a:r>
            <a:endParaRPr lang="it-IT" sz="1800" i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it-IT" b="1" smtClean="0">
                <a:solidFill>
                  <a:srgbClr val="002060"/>
                </a:solidFill>
              </a:rPr>
              <a:t>da </a:t>
            </a:r>
            <a:r>
              <a:rPr lang="it-IT" b="1" dirty="0">
                <a:solidFill>
                  <a:srgbClr val="002060"/>
                </a:solidFill>
              </a:rPr>
              <a:t>Bari</a:t>
            </a:r>
            <a:endParaRPr lang="it-IT" dirty="0">
              <a:solidFill>
                <a:srgbClr val="002060"/>
              </a:solidFill>
            </a:endParaRPr>
          </a:p>
          <a:p>
            <a:pPr lvl="0"/>
            <a:r>
              <a:rPr lang="it-IT" dirty="0">
                <a:solidFill>
                  <a:srgbClr val="002060"/>
                </a:solidFill>
              </a:rPr>
              <a:t>Bordeaux, </a:t>
            </a:r>
            <a:r>
              <a:rPr lang="it-IT" dirty="0" smtClean="0">
                <a:solidFill>
                  <a:srgbClr val="002060"/>
                </a:solidFill>
              </a:rPr>
              <a:t>Budapest, Cracovia e Praga, Cuneo e Malpensa </a:t>
            </a:r>
            <a:r>
              <a:rPr lang="it-IT" dirty="0">
                <a:solidFill>
                  <a:srgbClr val="002060"/>
                </a:solidFill>
              </a:rPr>
              <a:t>di Ryanair;</a:t>
            </a:r>
          </a:p>
          <a:p>
            <a:pPr lvl="0"/>
            <a:r>
              <a:rPr lang="it-IT" dirty="0">
                <a:solidFill>
                  <a:srgbClr val="002060"/>
                </a:solidFill>
              </a:rPr>
              <a:t>Cracovia </a:t>
            </a:r>
            <a:r>
              <a:rPr lang="it-IT" dirty="0" smtClean="0">
                <a:solidFill>
                  <a:srgbClr val="002060"/>
                </a:solidFill>
              </a:rPr>
              <a:t> e Kutaisi di </a:t>
            </a:r>
            <a:r>
              <a:rPr lang="it-IT" dirty="0" err="1">
                <a:solidFill>
                  <a:srgbClr val="002060"/>
                </a:solidFill>
              </a:rPr>
              <a:t>Wizzair</a:t>
            </a:r>
            <a:r>
              <a:rPr lang="it-IT" dirty="0">
                <a:solidFill>
                  <a:srgbClr val="002060"/>
                </a:solidFill>
              </a:rPr>
              <a:t>;</a:t>
            </a:r>
          </a:p>
          <a:p>
            <a:pPr lvl="0"/>
            <a:r>
              <a:rPr lang="it-IT" dirty="0">
                <a:solidFill>
                  <a:srgbClr val="002060"/>
                </a:solidFill>
              </a:rPr>
              <a:t>Madrid di </a:t>
            </a:r>
            <a:r>
              <a:rPr lang="it-IT" dirty="0" err="1">
                <a:solidFill>
                  <a:srgbClr val="002060"/>
                </a:solidFill>
              </a:rPr>
              <a:t>Iberia</a:t>
            </a:r>
            <a:r>
              <a:rPr lang="it-IT" dirty="0">
                <a:solidFill>
                  <a:srgbClr val="002060"/>
                </a:solidFill>
              </a:rPr>
              <a:t> Express;</a:t>
            </a:r>
          </a:p>
          <a:p>
            <a:pPr lvl="0"/>
            <a:r>
              <a:rPr lang="it-IT" dirty="0">
                <a:solidFill>
                  <a:srgbClr val="002060"/>
                </a:solidFill>
              </a:rPr>
              <a:t>Marsiglia di </a:t>
            </a:r>
            <a:r>
              <a:rPr lang="it-IT" dirty="0" err="1">
                <a:solidFill>
                  <a:srgbClr val="002060"/>
                </a:solidFill>
              </a:rPr>
              <a:t>Volotea</a:t>
            </a:r>
            <a:r>
              <a:rPr lang="it-IT" dirty="0" smtClean="0">
                <a:solidFill>
                  <a:srgbClr val="002060"/>
                </a:solidFill>
              </a:rPr>
              <a:t>;</a:t>
            </a:r>
          </a:p>
          <a:p>
            <a:pPr lvl="0"/>
            <a:r>
              <a:rPr lang="it-IT" dirty="0" smtClean="0">
                <a:solidFill>
                  <a:srgbClr val="002060"/>
                </a:solidFill>
              </a:rPr>
              <a:t>Manchester e Nantes di Easy</a:t>
            </a:r>
          </a:p>
          <a:p>
            <a:pPr lvl="0"/>
            <a:r>
              <a:rPr lang="it-IT" dirty="0" smtClean="0">
                <a:solidFill>
                  <a:srgbClr val="002060"/>
                </a:solidFill>
              </a:rPr>
              <a:t>Mosca </a:t>
            </a:r>
            <a:r>
              <a:rPr lang="it-IT" dirty="0" err="1" smtClean="0">
                <a:solidFill>
                  <a:srgbClr val="002060"/>
                </a:solidFill>
              </a:rPr>
              <a:t>Vnukovo</a:t>
            </a:r>
            <a:r>
              <a:rPr lang="it-IT" dirty="0" smtClean="0">
                <a:solidFill>
                  <a:srgbClr val="002060"/>
                </a:solidFill>
              </a:rPr>
              <a:t> di </a:t>
            </a:r>
            <a:r>
              <a:rPr lang="it-IT" dirty="0" err="1" smtClean="0">
                <a:solidFill>
                  <a:srgbClr val="002060"/>
                </a:solidFill>
              </a:rPr>
              <a:t>Pobeda</a:t>
            </a:r>
            <a:endParaRPr lang="it-IT" dirty="0">
              <a:solidFill>
                <a:srgbClr val="002060"/>
              </a:solidFill>
            </a:endParaRPr>
          </a:p>
          <a:p>
            <a:pPr lvl="0"/>
            <a:r>
              <a:rPr lang="it-IT" b="1" dirty="0">
                <a:solidFill>
                  <a:srgbClr val="002060"/>
                </a:solidFill>
              </a:rPr>
              <a:t>di Brindisi</a:t>
            </a:r>
            <a:endParaRPr lang="it-IT" dirty="0">
              <a:solidFill>
                <a:srgbClr val="002060"/>
              </a:solidFill>
            </a:endParaRPr>
          </a:p>
          <a:p>
            <a:pPr lvl="0"/>
            <a:r>
              <a:rPr lang="it-IT" dirty="0">
                <a:solidFill>
                  <a:srgbClr val="002060"/>
                </a:solidFill>
              </a:rPr>
              <a:t>Parigi Orly e Rotterdam di </a:t>
            </a:r>
            <a:r>
              <a:rPr lang="it-IT" dirty="0" err="1">
                <a:solidFill>
                  <a:srgbClr val="002060"/>
                </a:solidFill>
              </a:rPr>
              <a:t>Transavia</a:t>
            </a:r>
            <a:r>
              <a:rPr lang="it-IT" dirty="0">
                <a:solidFill>
                  <a:srgbClr val="002060"/>
                </a:solidFill>
              </a:rPr>
              <a:t>;</a:t>
            </a:r>
          </a:p>
          <a:p>
            <a:pPr lvl="0"/>
            <a:r>
              <a:rPr lang="it-IT" dirty="0">
                <a:solidFill>
                  <a:srgbClr val="002060"/>
                </a:solidFill>
              </a:rPr>
              <a:t>Hannover di </a:t>
            </a:r>
            <a:r>
              <a:rPr lang="it-IT" dirty="0" err="1" smtClean="0">
                <a:solidFill>
                  <a:srgbClr val="002060"/>
                </a:solidFill>
              </a:rPr>
              <a:t>Eurowings</a:t>
            </a:r>
            <a:endParaRPr lang="it-IT" dirty="0" smtClean="0">
              <a:solidFill>
                <a:srgbClr val="002060"/>
              </a:solidFill>
            </a:endParaRPr>
          </a:p>
          <a:p>
            <a:pPr lvl="0"/>
            <a:r>
              <a:rPr lang="it-IT" dirty="0" smtClean="0">
                <a:solidFill>
                  <a:srgbClr val="002060"/>
                </a:solidFill>
              </a:rPr>
              <a:t>Katowice e Malpensa di Ryanair</a:t>
            </a:r>
          </a:p>
          <a:p>
            <a:pPr lvl="0"/>
            <a:r>
              <a:rPr lang="it-IT" dirty="0" smtClean="0">
                <a:solidFill>
                  <a:srgbClr val="002060"/>
                </a:solidFill>
              </a:rPr>
              <a:t>Ginevra di </a:t>
            </a:r>
            <a:r>
              <a:rPr lang="it-IT" dirty="0" err="1" smtClean="0">
                <a:solidFill>
                  <a:srgbClr val="002060"/>
                </a:solidFill>
              </a:rPr>
              <a:t>Swiss</a:t>
            </a:r>
            <a:endParaRPr lang="it-IT" dirty="0" smtClean="0">
              <a:solidFill>
                <a:srgbClr val="002060"/>
              </a:solidFill>
            </a:endParaRPr>
          </a:p>
          <a:p>
            <a:pPr lvl="0"/>
            <a:r>
              <a:rPr lang="it-IT" dirty="0" smtClean="0">
                <a:solidFill>
                  <a:srgbClr val="002060"/>
                </a:solidFill>
              </a:rPr>
              <a:t>Bristol di Easy</a:t>
            </a:r>
          </a:p>
          <a:p>
            <a:pPr lvl="0"/>
            <a:r>
              <a:rPr lang="it-IT" dirty="0" smtClean="0">
                <a:solidFill>
                  <a:srgbClr val="002060"/>
                </a:solidFill>
              </a:rPr>
              <a:t>Hannover di </a:t>
            </a:r>
            <a:r>
              <a:rPr lang="it-IT" dirty="0" err="1" smtClean="0">
                <a:solidFill>
                  <a:srgbClr val="002060"/>
                </a:solidFill>
              </a:rPr>
              <a:t>Eurowings</a:t>
            </a:r>
            <a:endParaRPr lang="it-IT" dirty="0">
              <a:solidFill>
                <a:srgbClr val="00206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0244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i="1" dirty="0" smtClean="0">
                <a:solidFill>
                  <a:schemeClr val="tx2">
                    <a:lumMod val="50000"/>
                  </a:schemeClr>
                </a:solidFill>
              </a:rPr>
              <a:t>Medagliere 2019</a:t>
            </a:r>
            <a:endParaRPr lang="it-IT" sz="32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63690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it-IT" sz="7200" b="1" dirty="0" smtClean="0">
                <a:solidFill>
                  <a:schemeClr val="tx2"/>
                </a:solidFill>
              </a:rPr>
              <a:t> </a:t>
            </a:r>
            <a:endParaRPr lang="it-IT" sz="7200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it-IT" sz="6400" dirty="0" smtClean="0">
                <a:solidFill>
                  <a:schemeClr val="tx2">
                    <a:lumMod val="50000"/>
                  </a:schemeClr>
                </a:solidFill>
              </a:rPr>
              <a:t>Il </a:t>
            </a:r>
            <a:r>
              <a:rPr lang="it-IT" sz="6400" dirty="0">
                <a:solidFill>
                  <a:schemeClr val="tx2">
                    <a:lumMod val="50000"/>
                  </a:schemeClr>
                </a:solidFill>
              </a:rPr>
              <a:t>2019 si è aperto con </a:t>
            </a:r>
            <a:r>
              <a:rPr lang="it-IT" sz="6400" dirty="0" smtClean="0">
                <a:solidFill>
                  <a:schemeClr val="tx2">
                    <a:lumMod val="50000"/>
                  </a:schemeClr>
                </a:solidFill>
              </a:rPr>
              <a:t>la Puglia scelta dal </a:t>
            </a:r>
            <a:r>
              <a:rPr lang="it-IT" sz="6400" b="1" dirty="0">
                <a:solidFill>
                  <a:schemeClr val="tx2">
                    <a:lumMod val="50000"/>
                  </a:schemeClr>
                </a:solidFill>
              </a:rPr>
              <a:t>New York Times </a:t>
            </a:r>
            <a:r>
              <a:rPr lang="it-IT" sz="6400" dirty="0" smtClean="0">
                <a:solidFill>
                  <a:schemeClr val="tx2">
                    <a:lumMod val="50000"/>
                  </a:schemeClr>
                </a:solidFill>
              </a:rPr>
              <a:t>fra </a:t>
            </a:r>
            <a:r>
              <a:rPr lang="it-IT" sz="6400" b="1" dirty="0" smtClean="0">
                <a:solidFill>
                  <a:schemeClr val="tx2">
                    <a:lumMod val="50000"/>
                  </a:schemeClr>
                </a:solidFill>
              </a:rPr>
              <a:t>le </a:t>
            </a:r>
            <a:r>
              <a:rPr lang="it-IT" sz="6400" b="1" dirty="0">
                <a:solidFill>
                  <a:schemeClr val="tx2">
                    <a:lumMod val="50000"/>
                  </a:schemeClr>
                </a:solidFill>
              </a:rPr>
              <a:t>52 migliori destinazioni nel mondo da visitare nel nuovo </a:t>
            </a:r>
            <a:r>
              <a:rPr lang="it-IT" sz="6400" b="1" dirty="0" smtClean="0">
                <a:solidFill>
                  <a:schemeClr val="tx2">
                    <a:lumMod val="50000"/>
                  </a:schemeClr>
                </a:solidFill>
              </a:rPr>
              <a:t>anno!  </a:t>
            </a:r>
          </a:p>
          <a:p>
            <a:pPr marL="0" indent="0" algn="just">
              <a:buNone/>
            </a:pPr>
            <a:r>
              <a:rPr lang="it-IT" sz="6400" dirty="0">
                <a:solidFill>
                  <a:schemeClr val="tx2">
                    <a:lumMod val="50000"/>
                  </a:schemeClr>
                </a:solidFill>
              </a:rPr>
              <a:t>Alla fiera del </a:t>
            </a:r>
            <a:r>
              <a:rPr lang="it-IT" sz="6400" b="1" dirty="0">
                <a:solidFill>
                  <a:schemeClr val="tx2">
                    <a:lumMod val="50000"/>
                  </a:schemeClr>
                </a:solidFill>
              </a:rPr>
              <a:t>Travel Show, a New York</a:t>
            </a:r>
            <a:r>
              <a:rPr lang="it-IT" sz="6400" dirty="0">
                <a:solidFill>
                  <a:schemeClr val="tx2">
                    <a:lumMod val="50000"/>
                  </a:schemeClr>
                </a:solidFill>
              </a:rPr>
              <a:t>, la Puglia </a:t>
            </a:r>
            <a:r>
              <a:rPr lang="it-IT" sz="6400" dirty="0" smtClean="0">
                <a:solidFill>
                  <a:schemeClr val="tx2">
                    <a:lumMod val="50000"/>
                  </a:schemeClr>
                </a:solidFill>
              </a:rPr>
              <a:t>premiata </a:t>
            </a:r>
            <a:r>
              <a:rPr lang="it-IT" sz="6400" dirty="0">
                <a:solidFill>
                  <a:schemeClr val="tx2">
                    <a:lumMod val="50000"/>
                  </a:schemeClr>
                </a:solidFill>
              </a:rPr>
              <a:t>come </a:t>
            </a:r>
            <a:r>
              <a:rPr lang="it-IT" sz="6400" b="1" dirty="0">
                <a:solidFill>
                  <a:schemeClr val="tx2">
                    <a:lumMod val="50000"/>
                  </a:schemeClr>
                </a:solidFill>
              </a:rPr>
              <a:t>miglior nuovo espositore </a:t>
            </a:r>
            <a:r>
              <a:rPr lang="it-IT" sz="6400" dirty="0">
                <a:solidFill>
                  <a:schemeClr val="tx2">
                    <a:lumMod val="50000"/>
                  </a:schemeClr>
                </a:solidFill>
              </a:rPr>
              <a:t>nel Nord-America.</a:t>
            </a:r>
          </a:p>
          <a:p>
            <a:pPr marL="0" indent="0" algn="just">
              <a:buNone/>
            </a:pPr>
            <a:endParaRPr lang="it-IT" sz="6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it-IT" sz="6400" dirty="0" smtClean="0">
                <a:solidFill>
                  <a:schemeClr val="tx2">
                    <a:lumMod val="50000"/>
                  </a:schemeClr>
                </a:solidFill>
              </a:rPr>
              <a:t>A febbraio la </a:t>
            </a:r>
            <a:r>
              <a:rPr lang="it-IT" sz="6400" b="1" dirty="0" smtClean="0">
                <a:solidFill>
                  <a:schemeClr val="tx2">
                    <a:lumMod val="50000"/>
                  </a:schemeClr>
                </a:solidFill>
              </a:rPr>
              <a:t>CNN Travel </a:t>
            </a:r>
            <a:r>
              <a:rPr lang="it-IT" sz="6400" dirty="0" smtClean="0">
                <a:solidFill>
                  <a:schemeClr val="tx2">
                    <a:lumMod val="50000"/>
                  </a:schemeClr>
                </a:solidFill>
              </a:rPr>
              <a:t>inserisce </a:t>
            </a:r>
            <a:r>
              <a:rPr lang="it-IT" sz="6400" b="1" dirty="0" smtClean="0">
                <a:solidFill>
                  <a:schemeClr val="tx2">
                    <a:lumMod val="50000"/>
                  </a:schemeClr>
                </a:solidFill>
              </a:rPr>
              <a:t>Polignano tra le 52 spiagge  più belle al mon</a:t>
            </a:r>
            <a:r>
              <a:rPr lang="it-IT" sz="6400" dirty="0" smtClean="0">
                <a:solidFill>
                  <a:schemeClr val="tx2">
                    <a:lumMod val="50000"/>
                  </a:schemeClr>
                </a:solidFill>
              </a:rPr>
              <a:t>do da visitare.</a:t>
            </a:r>
          </a:p>
          <a:p>
            <a:pPr marL="0" indent="0" algn="just">
              <a:buNone/>
            </a:pPr>
            <a:endParaRPr lang="it-IT" sz="6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it-IT" sz="6400" b="1" dirty="0" err="1" smtClean="0">
                <a:solidFill>
                  <a:schemeClr val="tx2">
                    <a:lumMod val="50000"/>
                  </a:schemeClr>
                </a:solidFill>
              </a:rPr>
              <a:t>Lonely</a:t>
            </a:r>
            <a:r>
              <a:rPr lang="it-IT" sz="6400" b="1" dirty="0" smtClean="0">
                <a:solidFill>
                  <a:schemeClr val="tx2">
                    <a:lumMod val="50000"/>
                  </a:schemeClr>
                </a:solidFill>
              </a:rPr>
              <a:t> Planet</a:t>
            </a:r>
            <a:r>
              <a:rPr lang="it-IT" sz="6400" dirty="0" smtClean="0">
                <a:solidFill>
                  <a:schemeClr val="tx2">
                    <a:lumMod val="50000"/>
                  </a:schemeClr>
                </a:solidFill>
              </a:rPr>
              <a:t> a maggio ha designato </a:t>
            </a:r>
            <a:r>
              <a:rPr lang="it-IT" sz="6400" b="1" dirty="0" smtClean="0">
                <a:solidFill>
                  <a:schemeClr val="tx2">
                    <a:lumMod val="50000"/>
                  </a:schemeClr>
                </a:solidFill>
              </a:rPr>
              <a:t>Bari quinta fra le migliori destinazioni in Europa.</a:t>
            </a:r>
          </a:p>
          <a:p>
            <a:pPr marL="0" indent="0" algn="just">
              <a:buNone/>
            </a:pPr>
            <a:endParaRPr lang="it-IT" sz="6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it-IT" sz="6400" b="1" dirty="0" smtClean="0">
                <a:solidFill>
                  <a:schemeClr val="tx2">
                    <a:lumMod val="50000"/>
                  </a:schemeClr>
                </a:solidFill>
              </a:rPr>
              <a:t>Travel Appeal</a:t>
            </a:r>
            <a:r>
              <a:rPr lang="it-IT" sz="6400" dirty="0" smtClean="0">
                <a:solidFill>
                  <a:schemeClr val="tx2">
                    <a:lumMod val="50000"/>
                  </a:schemeClr>
                </a:solidFill>
              </a:rPr>
              <a:t>: alla </a:t>
            </a:r>
            <a:r>
              <a:rPr lang="it-IT" sz="6400" b="1" dirty="0" smtClean="0">
                <a:solidFill>
                  <a:schemeClr val="tx2">
                    <a:lumMod val="50000"/>
                  </a:schemeClr>
                </a:solidFill>
              </a:rPr>
              <a:t>Puglia il Premio “Be Active” </a:t>
            </a:r>
            <a:r>
              <a:rPr lang="it-IT" sz="6400" dirty="0" smtClean="0">
                <a:solidFill>
                  <a:schemeClr val="tx2">
                    <a:lumMod val="50000"/>
                  </a:schemeClr>
                </a:solidFill>
              </a:rPr>
              <a:t>per le migliori esperienze outdoor in occasione del TTG di Rimini.</a:t>
            </a:r>
          </a:p>
          <a:p>
            <a:pPr marL="0" indent="0" algn="just">
              <a:buNone/>
            </a:pPr>
            <a:endParaRPr lang="it-IT" sz="6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it-IT" sz="6400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it-IT" sz="6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it-IT" sz="6400" b="1" dirty="0">
              <a:solidFill>
                <a:schemeClr val="tx2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81566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i="1" dirty="0" smtClean="0">
                <a:solidFill>
                  <a:srgbClr val="002060"/>
                </a:solidFill>
              </a:rPr>
              <a:t>Nuovi voli 2020</a:t>
            </a:r>
            <a:endParaRPr lang="it-IT" sz="3200" i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it-IT" sz="3500" dirty="0">
                <a:solidFill>
                  <a:srgbClr val="002060"/>
                </a:solidFill>
              </a:rPr>
              <a:t>Brindisi </a:t>
            </a:r>
          </a:p>
          <a:p>
            <a:r>
              <a:rPr lang="it-IT" sz="3500" dirty="0">
                <a:solidFill>
                  <a:srgbClr val="002060"/>
                </a:solidFill>
              </a:rPr>
              <a:t>Nuovi collegamenti annunciati </a:t>
            </a:r>
            <a:r>
              <a:rPr lang="it-IT" sz="3500" dirty="0" err="1">
                <a:solidFill>
                  <a:srgbClr val="002060"/>
                </a:solidFill>
              </a:rPr>
              <a:t>Summer</a:t>
            </a:r>
            <a:r>
              <a:rPr lang="it-IT" sz="3500" dirty="0">
                <a:solidFill>
                  <a:srgbClr val="002060"/>
                </a:solidFill>
              </a:rPr>
              <a:t> 2020</a:t>
            </a:r>
          </a:p>
          <a:p>
            <a:r>
              <a:rPr lang="it-IT" sz="3500" dirty="0">
                <a:solidFill>
                  <a:srgbClr val="002060"/>
                </a:solidFill>
              </a:rPr>
              <a:t>·         Lussemburgo (</a:t>
            </a:r>
            <a:r>
              <a:rPr lang="it-IT" sz="3500" dirty="0" err="1">
                <a:solidFill>
                  <a:srgbClr val="002060"/>
                </a:solidFill>
              </a:rPr>
              <a:t>Luxair</a:t>
            </a:r>
            <a:r>
              <a:rPr lang="it-IT" sz="3500" dirty="0">
                <a:solidFill>
                  <a:srgbClr val="002060"/>
                </a:solidFill>
              </a:rPr>
              <a:t>);   </a:t>
            </a:r>
          </a:p>
          <a:p>
            <a:r>
              <a:rPr lang="it-IT" sz="3500" dirty="0">
                <a:solidFill>
                  <a:srgbClr val="002060"/>
                </a:solidFill>
              </a:rPr>
              <a:t>·         Malta (Ryanair);   </a:t>
            </a:r>
          </a:p>
          <a:p>
            <a:r>
              <a:rPr lang="it-IT" sz="3500" dirty="0">
                <a:solidFill>
                  <a:srgbClr val="002060"/>
                </a:solidFill>
              </a:rPr>
              <a:t>·         Vienna (</a:t>
            </a:r>
            <a:r>
              <a:rPr lang="it-IT" sz="3500" dirty="0" err="1">
                <a:solidFill>
                  <a:srgbClr val="002060"/>
                </a:solidFill>
              </a:rPr>
              <a:t>Laudamotion</a:t>
            </a:r>
            <a:r>
              <a:rPr lang="it-IT" sz="3500" dirty="0">
                <a:solidFill>
                  <a:srgbClr val="002060"/>
                </a:solidFill>
              </a:rPr>
              <a:t>); </a:t>
            </a:r>
          </a:p>
          <a:p>
            <a:r>
              <a:rPr lang="it-IT" sz="3500" dirty="0">
                <a:solidFill>
                  <a:srgbClr val="002060"/>
                </a:solidFill>
              </a:rPr>
              <a:t>·         Catania (DAT);</a:t>
            </a:r>
          </a:p>
          <a:p>
            <a:r>
              <a:rPr lang="it-IT" sz="3500" dirty="0">
                <a:solidFill>
                  <a:srgbClr val="002060"/>
                </a:solidFill>
              </a:rPr>
              <a:t>·         Palermo (DAT); </a:t>
            </a:r>
          </a:p>
          <a:p>
            <a:r>
              <a:rPr lang="it-IT" sz="3500" dirty="0">
                <a:solidFill>
                  <a:srgbClr val="002060"/>
                </a:solidFill>
              </a:rPr>
              <a:t>·         Mosca;</a:t>
            </a:r>
          </a:p>
          <a:p>
            <a:r>
              <a:rPr lang="it-IT" sz="3500" dirty="0">
                <a:solidFill>
                  <a:srgbClr val="002060"/>
                </a:solidFill>
              </a:rPr>
              <a:t>·         Kiev</a:t>
            </a:r>
          </a:p>
          <a:p>
            <a:r>
              <a:rPr lang="it-IT" sz="3500" dirty="0">
                <a:solidFill>
                  <a:srgbClr val="002060"/>
                </a:solidFill>
              </a:rPr>
              <a:t> </a:t>
            </a:r>
          </a:p>
          <a:p>
            <a:r>
              <a:rPr lang="it-IT" sz="3500" dirty="0">
                <a:solidFill>
                  <a:srgbClr val="002060"/>
                </a:solidFill>
              </a:rPr>
              <a:t>Bari  </a:t>
            </a:r>
          </a:p>
          <a:p>
            <a:r>
              <a:rPr lang="it-IT" sz="3500" dirty="0">
                <a:solidFill>
                  <a:srgbClr val="002060"/>
                </a:solidFill>
              </a:rPr>
              <a:t>Nuovi collegamenti annunciati </a:t>
            </a:r>
            <a:r>
              <a:rPr lang="it-IT" sz="3500" dirty="0" err="1">
                <a:solidFill>
                  <a:srgbClr val="002060"/>
                </a:solidFill>
              </a:rPr>
              <a:t>Summer</a:t>
            </a:r>
            <a:r>
              <a:rPr lang="it-IT" sz="3500" dirty="0">
                <a:solidFill>
                  <a:srgbClr val="002060"/>
                </a:solidFill>
              </a:rPr>
              <a:t> 2020</a:t>
            </a:r>
          </a:p>
          <a:p>
            <a:r>
              <a:rPr lang="it-IT" sz="3500" dirty="0">
                <a:solidFill>
                  <a:srgbClr val="002060"/>
                </a:solidFill>
              </a:rPr>
              <a:t>·         Parigi Orly (</a:t>
            </a:r>
            <a:r>
              <a:rPr lang="it-IT" sz="3500" dirty="0" err="1">
                <a:solidFill>
                  <a:srgbClr val="002060"/>
                </a:solidFill>
              </a:rPr>
              <a:t>Transavia</a:t>
            </a:r>
            <a:r>
              <a:rPr lang="it-IT" sz="3500" dirty="0">
                <a:solidFill>
                  <a:srgbClr val="002060"/>
                </a:solidFill>
              </a:rPr>
              <a:t>);</a:t>
            </a:r>
          </a:p>
          <a:p>
            <a:r>
              <a:rPr lang="it-IT" sz="3500" dirty="0">
                <a:solidFill>
                  <a:srgbClr val="002060"/>
                </a:solidFill>
              </a:rPr>
              <a:t>·         Spalato (</a:t>
            </a:r>
            <a:r>
              <a:rPr lang="it-IT" sz="3500" dirty="0" err="1">
                <a:solidFill>
                  <a:srgbClr val="002060"/>
                </a:solidFill>
              </a:rPr>
              <a:t>Volotea</a:t>
            </a:r>
            <a:r>
              <a:rPr lang="it-IT" sz="3500" dirty="0">
                <a:solidFill>
                  <a:srgbClr val="002060"/>
                </a:solidFill>
              </a:rPr>
              <a:t>);</a:t>
            </a:r>
          </a:p>
          <a:p>
            <a:r>
              <a:rPr lang="it-IT" sz="3500" dirty="0">
                <a:solidFill>
                  <a:srgbClr val="002060"/>
                </a:solidFill>
              </a:rPr>
              <a:t>·         Lione (</a:t>
            </a:r>
            <a:r>
              <a:rPr lang="it-IT" sz="3500" dirty="0" err="1">
                <a:solidFill>
                  <a:srgbClr val="002060"/>
                </a:solidFill>
              </a:rPr>
              <a:t>Volotea</a:t>
            </a:r>
            <a:r>
              <a:rPr lang="it-IT" sz="3500" dirty="0">
                <a:solidFill>
                  <a:srgbClr val="002060"/>
                </a:solidFill>
              </a:rPr>
              <a:t>);</a:t>
            </a:r>
          </a:p>
          <a:p>
            <a:r>
              <a:rPr lang="it-IT" sz="3500" dirty="0">
                <a:solidFill>
                  <a:srgbClr val="002060"/>
                </a:solidFill>
              </a:rPr>
              <a:t>·         Kiev (</a:t>
            </a:r>
            <a:r>
              <a:rPr lang="it-IT" sz="3500" dirty="0" err="1">
                <a:solidFill>
                  <a:srgbClr val="002060"/>
                </a:solidFill>
              </a:rPr>
              <a:t>Sky</a:t>
            </a:r>
            <a:r>
              <a:rPr lang="it-IT" sz="3500" dirty="0">
                <a:solidFill>
                  <a:srgbClr val="002060"/>
                </a:solidFill>
              </a:rPr>
              <a:t> Up);</a:t>
            </a:r>
          </a:p>
          <a:p>
            <a:r>
              <a:rPr lang="it-IT" sz="3500" dirty="0">
                <a:solidFill>
                  <a:srgbClr val="002060"/>
                </a:solidFill>
              </a:rPr>
              <a:t>·         Iasi (</a:t>
            </a:r>
            <a:r>
              <a:rPr lang="it-IT" sz="3500" dirty="0" err="1">
                <a:solidFill>
                  <a:srgbClr val="002060"/>
                </a:solidFill>
              </a:rPr>
              <a:t>wizzair</a:t>
            </a:r>
            <a:r>
              <a:rPr lang="it-IT" sz="3500" dirty="0">
                <a:solidFill>
                  <a:srgbClr val="002060"/>
                </a:solidFill>
              </a:rPr>
              <a:t>),</a:t>
            </a:r>
          </a:p>
          <a:p>
            <a:r>
              <a:rPr lang="it-IT" sz="3500" dirty="0">
                <a:solidFill>
                  <a:srgbClr val="002060"/>
                </a:solidFill>
              </a:rPr>
              <a:t>·         Danzica (</a:t>
            </a:r>
            <a:r>
              <a:rPr lang="it-IT" sz="3500" dirty="0" err="1">
                <a:solidFill>
                  <a:srgbClr val="002060"/>
                </a:solidFill>
              </a:rPr>
              <a:t>Wizzair</a:t>
            </a:r>
            <a:r>
              <a:rPr lang="it-IT" sz="3500" dirty="0">
                <a:solidFill>
                  <a:srgbClr val="002060"/>
                </a:solidFill>
              </a:rPr>
              <a:t>);</a:t>
            </a:r>
          </a:p>
          <a:p>
            <a:r>
              <a:rPr lang="it-IT" sz="3500" dirty="0">
                <a:solidFill>
                  <a:srgbClr val="002060"/>
                </a:solidFill>
              </a:rPr>
              <a:t>·         Copenaghen (SAS);</a:t>
            </a:r>
          </a:p>
          <a:p>
            <a:r>
              <a:rPr lang="it-IT" sz="3500" dirty="0">
                <a:solidFill>
                  <a:srgbClr val="002060"/>
                </a:solidFill>
              </a:rPr>
              <a:t>·         Cefalonia (</a:t>
            </a:r>
            <a:r>
              <a:rPr lang="it-IT" sz="3500" dirty="0" err="1">
                <a:solidFill>
                  <a:srgbClr val="002060"/>
                </a:solidFill>
              </a:rPr>
              <a:t>Volotea</a:t>
            </a:r>
            <a:r>
              <a:rPr lang="it-IT" sz="3500" dirty="0">
                <a:solidFill>
                  <a:srgbClr val="002060"/>
                </a:solidFill>
              </a:rPr>
              <a:t>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20741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txBody>
          <a:bodyPr>
            <a:normAutofit fontScale="90000"/>
          </a:bodyPr>
          <a:lstStyle/>
          <a:p>
            <a:r>
              <a:rPr lang="it-IT" sz="2400" b="1" dirty="0" smtClean="0">
                <a:solidFill>
                  <a:schemeClr val="tx2"/>
                </a:solidFill>
              </a:rPr>
              <a:t/>
            </a:r>
            <a:br>
              <a:rPr lang="it-IT" sz="2400" b="1" dirty="0" smtClean="0">
                <a:solidFill>
                  <a:schemeClr val="tx2"/>
                </a:solidFill>
              </a:rPr>
            </a:br>
            <a:r>
              <a:rPr lang="it-IT" sz="3200" i="1" dirty="0" smtClean="0">
                <a:solidFill>
                  <a:schemeClr val="tx2">
                    <a:lumMod val="50000"/>
                  </a:schemeClr>
                </a:solidFill>
              </a:rPr>
              <a:t>Il </a:t>
            </a:r>
            <a:r>
              <a:rPr lang="it-IT" sz="3200" i="1" dirty="0">
                <a:solidFill>
                  <a:schemeClr val="tx2">
                    <a:lumMod val="50000"/>
                  </a:schemeClr>
                </a:solidFill>
              </a:rPr>
              <a:t>“</a:t>
            </a:r>
            <a:r>
              <a:rPr lang="it-IT" sz="3200" i="1" dirty="0" smtClean="0">
                <a:solidFill>
                  <a:schemeClr val="tx2">
                    <a:lumMod val="50000"/>
                  </a:schemeClr>
                </a:solidFill>
              </a:rPr>
              <a:t>viaggio</a:t>
            </a:r>
            <a:r>
              <a:rPr lang="it-IT" sz="3200" i="1" dirty="0">
                <a:solidFill>
                  <a:schemeClr val="tx2">
                    <a:lumMod val="50000"/>
                  </a:schemeClr>
                </a:solidFill>
              </a:rPr>
              <a:t>” del Piano strategico </a:t>
            </a:r>
            <a:r>
              <a:rPr lang="it-IT" sz="3200" i="1" dirty="0" smtClean="0">
                <a:solidFill>
                  <a:schemeClr val="tx2">
                    <a:lumMod val="50000"/>
                  </a:schemeClr>
                </a:solidFill>
              </a:rPr>
              <a:t>Puglia 365 continua</a:t>
            </a:r>
            <a:endParaRPr lang="it-IT" sz="32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z="3000" dirty="0">
              <a:solidFill>
                <a:srgbClr val="002060"/>
              </a:solidFill>
            </a:endParaRPr>
          </a:p>
          <a:p>
            <a:endParaRPr lang="it-IT" sz="3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it-IT" sz="3000" dirty="0" smtClean="0">
                <a:solidFill>
                  <a:schemeClr val="tx2">
                    <a:lumMod val="50000"/>
                  </a:schemeClr>
                </a:solidFill>
              </a:rPr>
              <a:t>Operatori del </a:t>
            </a:r>
            <a:r>
              <a:rPr lang="it-IT" sz="3000" dirty="0">
                <a:solidFill>
                  <a:schemeClr val="tx2">
                    <a:lumMod val="50000"/>
                  </a:schemeClr>
                </a:solidFill>
              </a:rPr>
              <a:t>turismo, rappresentanti di categoria </a:t>
            </a:r>
            <a:r>
              <a:rPr lang="it-IT" sz="3000" dirty="0" smtClean="0">
                <a:solidFill>
                  <a:schemeClr val="tx2">
                    <a:lumMod val="50000"/>
                  </a:schemeClr>
                </a:solidFill>
              </a:rPr>
              <a:t>e </a:t>
            </a:r>
            <a:r>
              <a:rPr lang="it-IT" sz="3000" dirty="0">
                <a:solidFill>
                  <a:schemeClr val="tx2">
                    <a:lumMod val="50000"/>
                  </a:schemeClr>
                </a:solidFill>
              </a:rPr>
              <a:t>sindaci pugliesi </a:t>
            </a:r>
            <a:r>
              <a:rPr lang="it-IT" sz="3000" dirty="0" smtClean="0">
                <a:solidFill>
                  <a:schemeClr val="tx2">
                    <a:lumMod val="50000"/>
                  </a:schemeClr>
                </a:solidFill>
              </a:rPr>
              <a:t>saranno nuovamente </a:t>
            </a:r>
            <a:r>
              <a:rPr lang="it-IT" sz="3000" dirty="0">
                <a:solidFill>
                  <a:schemeClr val="tx2">
                    <a:lumMod val="50000"/>
                  </a:schemeClr>
                </a:solidFill>
              </a:rPr>
              <a:t>coinvolti </a:t>
            </a:r>
            <a:r>
              <a:rPr lang="it-IT" sz="3000" dirty="0" smtClean="0">
                <a:solidFill>
                  <a:schemeClr val="tx2">
                    <a:lumMod val="50000"/>
                  </a:schemeClr>
                </a:solidFill>
              </a:rPr>
              <a:t>nel 2020 in </a:t>
            </a:r>
            <a:r>
              <a:rPr lang="it-IT" sz="3000" b="1" dirty="0" smtClean="0">
                <a:solidFill>
                  <a:schemeClr val="tx2">
                    <a:lumMod val="50000"/>
                  </a:schemeClr>
                </a:solidFill>
              </a:rPr>
              <a:t>tre focus </a:t>
            </a:r>
            <a:r>
              <a:rPr lang="it-IT" sz="3000" b="1" dirty="0">
                <a:solidFill>
                  <a:schemeClr val="tx2">
                    <a:lumMod val="50000"/>
                  </a:schemeClr>
                </a:solidFill>
              </a:rPr>
              <a:t>in giro per la Puglia </a:t>
            </a:r>
            <a:r>
              <a:rPr lang="it-IT" sz="3000" dirty="0">
                <a:solidFill>
                  <a:schemeClr val="tx2">
                    <a:lumMod val="50000"/>
                  </a:schemeClr>
                </a:solidFill>
              </a:rPr>
              <a:t>per </a:t>
            </a:r>
            <a:r>
              <a:rPr lang="it-IT" sz="3000" dirty="0" smtClean="0">
                <a:solidFill>
                  <a:schemeClr val="tx2">
                    <a:lumMod val="50000"/>
                  </a:schemeClr>
                </a:solidFill>
              </a:rPr>
              <a:t>fare il punto sulle </a:t>
            </a:r>
            <a:r>
              <a:rPr lang="it-IT" sz="3000" dirty="0">
                <a:solidFill>
                  <a:schemeClr val="tx2">
                    <a:lumMod val="50000"/>
                  </a:schemeClr>
                </a:solidFill>
              </a:rPr>
              <a:t>azioni strategiche </a:t>
            </a:r>
            <a:r>
              <a:rPr lang="it-IT" sz="3000" dirty="0" smtClean="0">
                <a:solidFill>
                  <a:schemeClr val="tx2">
                    <a:lumMod val="50000"/>
                  </a:schemeClr>
                </a:solidFill>
              </a:rPr>
              <a:t>del turismo. </a:t>
            </a:r>
            <a:r>
              <a:rPr lang="it-IT" sz="3000" dirty="0">
                <a:solidFill>
                  <a:schemeClr val="tx2">
                    <a:lumMod val="50000"/>
                  </a:schemeClr>
                </a:solidFill>
              </a:rPr>
              <a:t>  </a:t>
            </a:r>
            <a:endParaRPr lang="it-IT" sz="30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189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i="1" dirty="0" smtClean="0">
                <a:solidFill>
                  <a:schemeClr val="tx2">
                    <a:lumMod val="50000"/>
                  </a:schemeClr>
                </a:solidFill>
              </a:rPr>
              <a:t>Medagliere</a:t>
            </a:r>
            <a:r>
              <a:rPr lang="it-IT" sz="4000" i="1" dirty="0" smtClean="0">
                <a:solidFill>
                  <a:schemeClr val="tx2">
                    <a:lumMod val="50000"/>
                  </a:schemeClr>
                </a:solidFill>
              </a:rPr>
              <a:t> 2019</a:t>
            </a:r>
            <a:endParaRPr lang="it-IT" sz="40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endParaRPr lang="it-IT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In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ottobre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Regione dell’anno all’Award 2019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</a:rPr>
              <a:t>Food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 &amp; Travel Italia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; </a:t>
            </a:r>
          </a:p>
          <a:p>
            <a:pPr marL="0" indent="0" algn="just">
              <a:buNone/>
            </a:pP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Torre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</a:rPr>
              <a:t>Guaceto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è uno dei sei nuovi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Blue Park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per l’award </a:t>
            </a:r>
            <a:r>
              <a:rPr lang="it-IT" dirty="0" err="1">
                <a:solidFill>
                  <a:schemeClr val="tx2">
                    <a:lumMod val="50000"/>
                  </a:schemeClr>
                </a:solidFill>
              </a:rPr>
              <a:t>announcement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 2019 del 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Marine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</a:rPr>
              <a:t>Conservation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</a:rPr>
              <a:t>Institute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it-IT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it-IT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novembre sette operatori pugliesi vengono premiati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all’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</a:rPr>
              <a:t>Italian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</a:rPr>
              <a:t>Wedding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 Award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e l’attrice americana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</a:rPr>
              <a:t>Whoopi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</a:rPr>
              <a:t>Goldberg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dopo essere stata in Puglia decide di acquistare una casa qui.</a:t>
            </a:r>
          </a:p>
          <a:p>
            <a:pPr marL="0" indent="0" algn="just">
              <a:buNone/>
            </a:pP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Sempre a novembre : è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ufficiale,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Vieste ospiterà il 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G20 delle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Spiagge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endParaRPr lang="it-IT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La 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Transumanza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 viene dichiarata 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patrimonio dell’umanità dall’Unesco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, una grande opportunità di tutela e promozione dell’antica pratica ancora viva sul Gargano. </a:t>
            </a:r>
          </a:p>
          <a:p>
            <a:pPr marL="0" indent="0" algn="just">
              <a:buNone/>
            </a:pP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A Milano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ai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 China Awards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premiata la Regione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Puglia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per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la sua partecipazione alla CIIE di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Shanghai.</a:t>
            </a:r>
            <a:endParaRPr lang="it-IT" dirty="0">
              <a:solidFill>
                <a:schemeClr val="tx2">
                  <a:lumMod val="50000"/>
                </a:schemeClr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4534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i="1" dirty="0" smtClean="0">
                <a:solidFill>
                  <a:schemeClr val="tx2">
                    <a:lumMod val="50000"/>
                  </a:schemeClr>
                </a:solidFill>
              </a:rPr>
              <a:t>Una ricca rassegna stampa estera</a:t>
            </a:r>
            <a:endParaRPr lang="it-IT" sz="32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it-IT" sz="5500" dirty="0">
                <a:solidFill>
                  <a:schemeClr val="tx2">
                    <a:lumMod val="50000"/>
                  </a:schemeClr>
                </a:solidFill>
              </a:rPr>
              <a:t>La Puglia è stata rilevata sulle fonti estere in </a:t>
            </a:r>
            <a:r>
              <a:rPr lang="it-IT" sz="5500" b="1" dirty="0">
                <a:solidFill>
                  <a:schemeClr val="tx2">
                    <a:lumMod val="50000"/>
                  </a:schemeClr>
                </a:solidFill>
              </a:rPr>
              <a:t>250 </a:t>
            </a:r>
            <a:r>
              <a:rPr lang="it-IT" sz="5500" dirty="0">
                <a:solidFill>
                  <a:schemeClr val="tx2">
                    <a:lumMod val="50000"/>
                  </a:schemeClr>
                </a:solidFill>
              </a:rPr>
              <a:t>articoli per l’anno 2019, di cui 37 su fonti cartacee e 213 su fonti </a:t>
            </a:r>
            <a:r>
              <a:rPr lang="it-IT" sz="5500" dirty="0" smtClean="0">
                <a:solidFill>
                  <a:schemeClr val="tx2">
                    <a:lumMod val="50000"/>
                  </a:schemeClr>
                </a:solidFill>
              </a:rPr>
              <a:t>web fra cui:</a:t>
            </a:r>
          </a:p>
          <a:p>
            <a:endParaRPr lang="it-IT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New York Times, </a:t>
            </a:r>
            <a:endParaRPr lang="it-IT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Vogue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endParaRPr lang="it-IT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</a:rPr>
              <a:t>Telegraph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endParaRPr lang="it-IT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</a:rPr>
              <a:t>Sun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La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</a:rPr>
              <a:t>Nacìon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endParaRPr lang="it-IT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National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</a:rPr>
              <a:t>Geographic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endParaRPr lang="it-IT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Financial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Times, </a:t>
            </a:r>
            <a:endParaRPr lang="it-IT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Times, </a:t>
            </a:r>
            <a:endParaRPr lang="it-IT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</a:rPr>
              <a:t>Daily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Mail, </a:t>
            </a:r>
            <a:endParaRPr lang="it-IT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South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China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</a:rPr>
              <a:t>Morning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 Post, </a:t>
            </a:r>
            <a:endParaRPr lang="it-IT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Elle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endParaRPr lang="it-IT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</a:rPr>
              <a:t>Sunday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Post, </a:t>
            </a:r>
            <a:endParaRPr lang="it-IT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</a:rPr>
              <a:t>Huffington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Post, </a:t>
            </a:r>
            <a:endParaRPr lang="it-IT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</a:rPr>
              <a:t>Hellweger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</a:rPr>
              <a:t>Anzeiger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,  </a:t>
            </a:r>
            <a:endParaRPr lang="it-IT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</a:rPr>
              <a:t>Brasilturis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endParaRPr lang="it-IT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Fortune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endParaRPr lang="it-IT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New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Zeland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</a:rPr>
              <a:t>Herald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endParaRPr lang="it-IT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NTV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Russia, </a:t>
            </a:r>
            <a:endParaRPr lang="it-IT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</a:rPr>
              <a:t>El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</a:rPr>
              <a:t>Pais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it-IT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</a:rPr>
              <a:t>Forbes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e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tanti altri ancora.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6476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i="1" dirty="0" smtClean="0">
                <a:solidFill>
                  <a:schemeClr val="tx2">
                    <a:lumMod val="50000"/>
                  </a:schemeClr>
                </a:solidFill>
              </a:rPr>
              <a:t>I media esteri che hanno parlato di Puglia</a:t>
            </a:r>
            <a:endParaRPr lang="it-IT" sz="32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6950" y="2472531"/>
            <a:ext cx="46101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06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525963"/>
          </a:xfrm>
        </p:spPr>
        <p:txBody>
          <a:bodyPr>
            <a:norm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2000" b="1" dirty="0">
                <a:solidFill>
                  <a:schemeClr val="tx2">
                    <a:lumMod val="50000"/>
                  </a:schemeClr>
                </a:solidFill>
              </a:rPr>
              <a:t>+3%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gli </a:t>
            </a:r>
            <a:r>
              <a:rPr lang="it-IT" sz="2000" b="1" dirty="0">
                <a:solidFill>
                  <a:schemeClr val="tx2">
                    <a:lumMod val="50000"/>
                  </a:schemeClr>
                </a:solidFill>
              </a:rPr>
              <a:t>arrivi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</a:rPr>
              <a:t> e 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le </a:t>
            </a:r>
            <a:r>
              <a:rPr lang="it-IT" sz="2000" b="1" dirty="0">
                <a:solidFill>
                  <a:schemeClr val="tx2">
                    <a:lumMod val="50000"/>
                  </a:schemeClr>
                </a:solidFill>
              </a:rPr>
              <a:t>presenze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</a:rPr>
              <a:t> rispetto all’anno precedente;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it-IT" sz="20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2000" b="1" dirty="0">
                <a:solidFill>
                  <a:schemeClr val="tx2">
                    <a:lumMod val="50000"/>
                  </a:schemeClr>
                </a:solidFill>
              </a:rPr>
              <a:t>+10% la crescita del turismo internazionale;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2000" b="1" dirty="0">
                <a:solidFill>
                  <a:schemeClr val="tx2">
                    <a:lumMod val="50000"/>
                  </a:schemeClr>
                </a:solidFill>
              </a:rPr>
              <a:t>Picco del tasso d’internazionalizzazione degli arrivi: 28,3%, 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due</a:t>
            </a:r>
            <a:r>
              <a:rPr lang="it-IT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</a:rPr>
              <a:t>punti percentuali in più rispetto al 2018;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it-IT" sz="20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Nei 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</a:rPr>
              <a:t>mesi di </a:t>
            </a:r>
            <a:r>
              <a:rPr lang="it-IT" sz="2000" b="1" dirty="0">
                <a:solidFill>
                  <a:schemeClr val="tx2">
                    <a:lumMod val="50000"/>
                  </a:schemeClr>
                </a:solidFill>
              </a:rPr>
              <a:t>luglio e agosto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 hanno soggiornato in Puglia il </a:t>
            </a:r>
            <a:r>
              <a:rPr lang="it-IT" sz="2000" b="1" dirty="0">
                <a:solidFill>
                  <a:schemeClr val="tx2">
                    <a:lumMod val="50000"/>
                  </a:schemeClr>
                </a:solidFill>
              </a:rPr>
              <a:t>49% degli italiani e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2000" b="1" dirty="0">
                <a:solidFill>
                  <a:schemeClr val="tx2">
                    <a:lumMod val="50000"/>
                  </a:schemeClr>
                </a:solidFill>
              </a:rPr>
              <a:t>il 30% degli stranieri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</a:rPr>
              <a:t> che 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invece hanno scelto per il proprio soggiorno  anche i mesi di </a:t>
            </a:r>
            <a:r>
              <a:rPr lang="it-IT" sz="2000" b="1" dirty="0" smtClean="0">
                <a:solidFill>
                  <a:schemeClr val="tx2">
                    <a:lumMod val="50000"/>
                  </a:schemeClr>
                </a:solidFill>
              </a:rPr>
              <a:t>maggio, giugno e settembre;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it-IT" sz="20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Aumenta 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</a:rPr>
              <a:t>l’</a:t>
            </a:r>
            <a:r>
              <a:rPr lang="it-IT" sz="2000" dirty="0" err="1">
                <a:solidFill>
                  <a:schemeClr val="tx2">
                    <a:lumMod val="50000"/>
                  </a:schemeClr>
                </a:solidFill>
              </a:rPr>
              <a:t>incoming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</a:rPr>
              <a:t> soprattutto da: </a:t>
            </a:r>
            <a:r>
              <a:rPr lang="it-IT" sz="2000" b="1" i="1" dirty="0">
                <a:solidFill>
                  <a:schemeClr val="tx2">
                    <a:lumMod val="50000"/>
                  </a:schemeClr>
                </a:solidFill>
              </a:rPr>
              <a:t>Francia, Stati Uniti d’America, Paesi Bassi, Russia, Spagna, Regno Unito, Paesi dell’Asia (Malesia, </a:t>
            </a:r>
            <a:r>
              <a:rPr lang="it-IT" sz="2000" b="1" i="1" dirty="0" err="1">
                <a:solidFill>
                  <a:schemeClr val="tx2">
                    <a:lumMod val="50000"/>
                  </a:schemeClr>
                </a:solidFill>
              </a:rPr>
              <a:t>Thailandia</a:t>
            </a:r>
            <a:r>
              <a:rPr lang="it-IT" sz="2000" b="1" i="1" dirty="0">
                <a:solidFill>
                  <a:schemeClr val="tx2">
                    <a:lumMod val="50000"/>
                  </a:schemeClr>
                </a:solidFill>
              </a:rPr>
              <a:t>, Indonesia, ecc.), Australia, Brasile e Polonia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i="1" dirty="0" smtClean="0">
                <a:solidFill>
                  <a:schemeClr val="tx2">
                    <a:lumMod val="50000"/>
                  </a:schemeClr>
                </a:solidFill>
              </a:rPr>
              <a:t>Ancora numeri positivi </a:t>
            </a:r>
            <a:r>
              <a:rPr lang="it-IT" sz="32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it-IT" sz="3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it-IT" sz="1800" dirty="0" smtClean="0">
                <a:solidFill>
                  <a:schemeClr val="tx2">
                    <a:lumMod val="50000"/>
                  </a:schemeClr>
                </a:solidFill>
              </a:rPr>
              <a:t>(da gennaio a ottobre 2018/2019)</a:t>
            </a:r>
            <a:endParaRPr lang="it-IT" sz="1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9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i="1" dirty="0" smtClean="0">
                <a:solidFill>
                  <a:schemeClr val="tx2">
                    <a:lumMod val="50000"/>
                  </a:schemeClr>
                </a:solidFill>
              </a:rPr>
              <a:t>Centralità del turismo nell’economia</a:t>
            </a:r>
            <a:endParaRPr lang="it-IT" sz="32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it-IT" dirty="0">
              <a:solidFill>
                <a:schemeClr val="tx2"/>
              </a:solidFill>
            </a:endParaRPr>
          </a:p>
          <a:p>
            <a:pPr algn="ctr"/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</a:rPr>
              <a:t>6,5miliardi </a:t>
            </a:r>
            <a:r>
              <a:rPr lang="it-IT" sz="2400" b="1" dirty="0">
                <a:solidFill>
                  <a:schemeClr val="tx2">
                    <a:lumMod val="50000"/>
                  </a:schemeClr>
                </a:solidFill>
              </a:rPr>
              <a:t>di euro sui consumi finali 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</a:rPr>
              <a:t>(12,3% sui consumi finali delle famiglie del 2017), </a:t>
            </a:r>
            <a:endParaRPr lang="it-IT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</a:rPr>
              <a:t>8,9miliardi </a:t>
            </a:r>
            <a:r>
              <a:rPr lang="it-IT" sz="2400" b="1" dirty="0">
                <a:solidFill>
                  <a:schemeClr val="tx2">
                    <a:lumMod val="50000"/>
                  </a:schemeClr>
                </a:solidFill>
              </a:rPr>
              <a:t>in termini di valore aggiunto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</a:rPr>
              <a:t> (13,6% del totale valore aggiunto) </a:t>
            </a:r>
            <a:endParaRPr lang="it-IT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</a:rPr>
              <a:t>indotto 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</a:rPr>
              <a:t>occupazionale pari a </a:t>
            </a:r>
            <a:r>
              <a:rPr lang="it-IT" sz="2400" b="1" dirty="0">
                <a:solidFill>
                  <a:schemeClr val="tx2">
                    <a:lumMod val="50000"/>
                  </a:schemeClr>
                </a:solidFill>
              </a:rPr>
              <a:t>135.000 addetti 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</a:rPr>
              <a:t>(15,4% del totale) coinvolti nella filiera turistica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</a:rPr>
              <a:t>*;</a:t>
            </a:r>
            <a:r>
              <a:rPr lang="it-IT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it-IT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</a:rPr>
              <a:t>+</a:t>
            </a:r>
            <a:r>
              <a:rPr lang="it-IT" sz="2400" b="1" dirty="0">
                <a:solidFill>
                  <a:schemeClr val="tx2">
                    <a:lumMod val="50000"/>
                  </a:schemeClr>
                </a:solidFill>
              </a:rPr>
              <a:t>6% 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</a:rPr>
              <a:t>l’aumento delle strutture ricettive presenti in Puglia (7.800) e </a:t>
            </a:r>
            <a:r>
              <a:rPr lang="it-IT" sz="2400" b="1" dirty="0">
                <a:solidFill>
                  <a:schemeClr val="tx2">
                    <a:lumMod val="50000"/>
                  </a:schemeClr>
                </a:solidFill>
              </a:rPr>
              <a:t>+1%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</a:rPr>
              <a:t> i posti letto (282.800);</a:t>
            </a:r>
          </a:p>
          <a:p>
            <a:pPr marL="342900" lvl="1" indent="-342900" algn="ctr">
              <a:buFont typeface="Arial" pitchFamily="34" charset="0"/>
              <a:buChar char="•"/>
            </a:pPr>
            <a:r>
              <a:rPr lang="it-IT" sz="2400" b="1" dirty="0">
                <a:solidFill>
                  <a:schemeClr val="tx2">
                    <a:lumMod val="50000"/>
                  </a:schemeClr>
                </a:solidFill>
              </a:rPr>
              <a:t>+10% 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</a:rPr>
              <a:t>il traffico passeggeri negli scali aereoportuali di Bari e Brindisi e </a:t>
            </a:r>
            <a:r>
              <a:rPr lang="it-IT" sz="2400" b="1" dirty="0">
                <a:solidFill>
                  <a:schemeClr val="tx2">
                    <a:lumMod val="50000"/>
                  </a:schemeClr>
                </a:solidFill>
              </a:rPr>
              <a:t>+19% 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</a:rPr>
              <a:t>il traffico internazionale.</a:t>
            </a:r>
          </a:p>
          <a:p>
            <a:pPr algn="ctr"/>
            <a:endParaRPr lang="it-IT" dirty="0">
              <a:solidFill>
                <a:schemeClr val="tx2"/>
              </a:solidFill>
            </a:endParaRPr>
          </a:p>
          <a:p>
            <a:pPr algn="ctr"/>
            <a:endParaRPr lang="it-IT" dirty="0">
              <a:solidFill>
                <a:schemeClr val="tx2"/>
              </a:solidFill>
            </a:endParaRPr>
          </a:p>
          <a:p>
            <a:pPr algn="ctr"/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49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i="1" dirty="0" smtClean="0">
                <a:solidFill>
                  <a:srgbClr val="002060"/>
                </a:solidFill>
              </a:rPr>
              <a:t>Quanto incide il turismo straniero</a:t>
            </a:r>
            <a:endParaRPr lang="it-IT" sz="3200" i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348880"/>
            <a:ext cx="83058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728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1894</TotalTime>
  <Words>1691</Words>
  <Application>Microsoft Macintosh PowerPoint</Application>
  <PresentationFormat>Presentazione su schermo (4:3)</PresentationFormat>
  <Paragraphs>370</Paragraphs>
  <Slides>31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9" baseType="lpstr">
      <vt:lpstr>Arial</vt:lpstr>
      <vt:lpstr>Arial Narrow</vt:lpstr>
      <vt:lpstr>Calibri</vt:lpstr>
      <vt:lpstr>Fedra Sans Std Light</vt:lpstr>
      <vt:lpstr>Helvetica</vt:lpstr>
      <vt:lpstr>Times New Roman</vt:lpstr>
      <vt:lpstr>Wingdings</vt:lpstr>
      <vt:lpstr>Tema di Office</vt:lpstr>
      <vt:lpstr>Presentazione di PowerPoint</vt:lpstr>
      <vt:lpstr>Presentazione di PowerPoint</vt:lpstr>
      <vt:lpstr>Medagliere 2019</vt:lpstr>
      <vt:lpstr>Medagliere 2019</vt:lpstr>
      <vt:lpstr>Una ricca rassegna stampa estera</vt:lpstr>
      <vt:lpstr>I media esteri che hanno parlato di Puglia</vt:lpstr>
      <vt:lpstr>Ancora numeri positivi  (da gennaio a ottobre 2018/2019)</vt:lpstr>
      <vt:lpstr>Centralità del turismo nell’economia</vt:lpstr>
      <vt:lpstr>Quanto incide il turismo straniero</vt:lpstr>
      <vt:lpstr> La dashboard del turismo   </vt:lpstr>
      <vt:lpstr>   I numeri della community WeAreinPuglia  </vt:lpstr>
      <vt:lpstr>Focus sui Paesi Target</vt:lpstr>
      <vt:lpstr>Focus sui paesi target</vt:lpstr>
      <vt:lpstr>Nuovi mercati target: alla conquista degli USA</vt:lpstr>
      <vt:lpstr>Nuovi mercati target: la Russia</vt:lpstr>
      <vt:lpstr>Nuovi Mercati Target: la Cina</vt:lpstr>
      <vt:lpstr>La promozione con i Pugliesi nel Mondo</vt:lpstr>
      <vt:lpstr>    Accoglienza 2019  </vt:lpstr>
      <vt:lpstr> La Puglia apprezzata da giornalisti, blogger e tour operator stranieri</vt:lpstr>
      <vt:lpstr> Comunicazione 2019: Il Racconto della Puglia  La Puglia che non ti aspetti/Puglia Unexpected Italy</vt:lpstr>
      <vt:lpstr> Comunicazione 2019 </vt:lpstr>
      <vt:lpstr>      Promozione 2019  “I principali appuntamenti nazionali ed internazionali  hanno visto protagonista la Puglia!”   </vt:lpstr>
      <vt:lpstr>   Promozione 2019 Nuovi mercati e workshop  Ancora Cina e Russia, Usa e Canada  </vt:lpstr>
      <vt:lpstr>Innovazione 2019  “L’ecosistema Puglia cresce” </vt:lpstr>
      <vt:lpstr>Presentazione di PowerPoint</vt:lpstr>
      <vt:lpstr> Nuovi Prodotti 2019</vt:lpstr>
      <vt:lpstr> Le nuove regole del 2019 </vt:lpstr>
      <vt:lpstr>Destinazioni turistiche</vt:lpstr>
      <vt:lpstr>La Puglia sempre più collegata  Nuovi voli del 2019</vt:lpstr>
      <vt:lpstr>Nuovi voli 2020</vt:lpstr>
      <vt:lpstr> Il “viaggio” del Piano strategico Puglia 365 continua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pirro</dc:creator>
  <cp:lastModifiedBy>Bianca Tricarico</cp:lastModifiedBy>
  <cp:revision>362</cp:revision>
  <cp:lastPrinted>2019-12-09T10:41:34Z</cp:lastPrinted>
  <dcterms:created xsi:type="dcterms:W3CDTF">2018-04-06T07:28:57Z</dcterms:created>
  <dcterms:modified xsi:type="dcterms:W3CDTF">2019-12-17T12:10:51Z</dcterms:modified>
</cp:coreProperties>
</file>