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61"/>
  </p:notesMasterIdLst>
  <p:sldIdLst>
    <p:sldId id="256" r:id="rId2"/>
    <p:sldId id="555" r:id="rId3"/>
    <p:sldId id="480" r:id="rId4"/>
    <p:sldId id="636" r:id="rId5"/>
    <p:sldId id="505" r:id="rId6"/>
    <p:sldId id="653" r:id="rId7"/>
    <p:sldId id="655" r:id="rId8"/>
    <p:sldId id="656" r:id="rId9"/>
    <p:sldId id="652" r:id="rId10"/>
    <p:sldId id="651" r:id="rId11"/>
    <p:sldId id="660" r:id="rId12"/>
    <p:sldId id="647" r:id="rId13"/>
    <p:sldId id="648" r:id="rId14"/>
    <p:sldId id="649" r:id="rId15"/>
    <p:sldId id="650" r:id="rId16"/>
    <p:sldId id="637" r:id="rId17"/>
    <p:sldId id="638" r:id="rId18"/>
    <p:sldId id="639" r:id="rId19"/>
    <p:sldId id="640" r:id="rId20"/>
    <p:sldId id="641" r:id="rId21"/>
    <p:sldId id="642" r:id="rId22"/>
    <p:sldId id="625" r:id="rId23"/>
    <p:sldId id="668" r:id="rId24"/>
    <p:sldId id="662" r:id="rId25"/>
    <p:sldId id="671" r:id="rId26"/>
    <p:sldId id="676" r:id="rId27"/>
    <p:sldId id="677" r:id="rId28"/>
    <p:sldId id="678" r:id="rId29"/>
    <p:sldId id="684" r:id="rId30"/>
    <p:sldId id="679" r:id="rId31"/>
    <p:sldId id="682" r:id="rId32"/>
    <p:sldId id="683" r:id="rId33"/>
    <p:sldId id="670" r:id="rId34"/>
    <p:sldId id="665" r:id="rId35"/>
    <p:sldId id="694" r:id="rId36"/>
    <p:sldId id="369" r:id="rId37"/>
    <p:sldId id="690" r:id="rId38"/>
    <p:sldId id="689" r:id="rId39"/>
    <p:sldId id="596" r:id="rId40"/>
    <p:sldId id="597" r:id="rId41"/>
    <p:sldId id="598" r:id="rId42"/>
    <p:sldId id="685" r:id="rId43"/>
    <p:sldId id="686" r:id="rId44"/>
    <p:sldId id="688" r:id="rId45"/>
    <p:sldId id="692" r:id="rId46"/>
    <p:sldId id="578" r:id="rId47"/>
    <p:sldId id="627" r:id="rId48"/>
    <p:sldId id="691" r:id="rId49"/>
    <p:sldId id="610" r:id="rId50"/>
    <p:sldId id="611" r:id="rId51"/>
    <p:sldId id="681" r:id="rId52"/>
    <p:sldId id="695" r:id="rId53"/>
    <p:sldId id="513" r:id="rId54"/>
    <p:sldId id="551" r:id="rId55"/>
    <p:sldId id="616" r:id="rId56"/>
    <p:sldId id="437" r:id="rId57"/>
    <p:sldId id="680" r:id="rId58"/>
    <p:sldId id="492" r:id="rId59"/>
    <p:sldId id="667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00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90BE9-6D9B-4545-832C-6813AC861178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9BB85-D544-4382-BAEE-09FC7075445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7759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8783" y="4138699"/>
            <a:ext cx="4724844" cy="392169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9BB85-D544-4382-BAEE-09FC7075445D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concluding </a:t>
            </a:r>
          </a:p>
          <a:p>
            <a:endParaRPr lang="en-US" smtClean="0">
              <a:latin typeface="Times New Roman" pitchFamily="18" charset="0"/>
            </a:endParaRPr>
          </a:p>
          <a:p>
            <a:r>
              <a:rPr lang="en-US" smtClean="0">
                <a:latin typeface="Times New Roman" pitchFamily="18" charset="0"/>
              </a:rPr>
              <a:t>Codiro …</a:t>
            </a:r>
            <a:endParaRPr lang="it-IT" smtClean="0">
              <a:latin typeface="Times New Roman" pitchFamily="18" charset="0"/>
            </a:endParaRPr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5D2368C8-FD33-488A-983C-0109A57A5908}" type="slidenum">
              <a:rPr lang="it-IT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51</a:t>
            </a:fld>
            <a:endParaRPr lang="it-IT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0D1A50E-C84B-4145-B5C2-80330CC78237}" type="slidenum">
              <a:rPr lang="it-IT" altLang="it-IT" smtClean="0"/>
              <a:pPr/>
              <a:t>58</a:t>
            </a:fld>
            <a:endParaRPr lang="it-IT" altLang="it-IT" smtClean="0"/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72B567-64F2-42EE-8194-9D037BD62B8E}" type="slidenum">
              <a:rPr lang="it-IT" altLang="it-IT" sz="1200">
                <a:solidFill>
                  <a:srgbClr val="FFFFFF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58</a:t>
            </a:fld>
            <a:endParaRPr lang="it-IT" altLang="it-IT" sz="1200">
              <a:solidFill>
                <a:srgbClr val="FFFFFF"/>
              </a:solidFill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1143535" y="685838"/>
            <a:ext cx="4570932" cy="34291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/>
          </p:nvPr>
        </p:nvSpPr>
        <p:spPr>
          <a:xfrm>
            <a:off x="914508" y="4343144"/>
            <a:ext cx="5028986" cy="4115019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D7E9D90-634A-4665-B264-8F4829CC5F12}" type="slidenum">
              <a:rPr lang="it-IT" altLang="it-IT" sz="1200">
                <a:ea typeface="ヒラギノ角ゴ Pro W3"/>
                <a:cs typeface="ヒラギノ角ゴ Pro W3"/>
              </a:rPr>
              <a:pPr algn="r"/>
              <a:t>3</a:t>
            </a:fld>
            <a:endParaRPr lang="it-IT" altLang="it-IT" sz="1200">
              <a:ea typeface="ヒラギノ角ゴ Pro W3"/>
              <a:cs typeface="ヒラギノ角ゴ Pro W3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651364" y="8278816"/>
            <a:ext cx="2791047" cy="43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/>
            <a:fld id="{0B179006-2034-4754-B677-36C3DFBB042F}" type="slidenum">
              <a:rPr lang="it-IT" altLang="it-IT" sz="1100" b="1">
                <a:solidFill>
                  <a:srgbClr val="FFD624"/>
                </a:solidFill>
                <a:latin typeface="Arial" pitchFamily="34" charset="0"/>
                <a:ea typeface="ヒラギノ角ゴ Pro W3"/>
                <a:cs typeface="ヒラギノ角ゴ Pro W3"/>
              </a:rPr>
              <a:pPr algn="r"/>
              <a:t>4</a:t>
            </a:fld>
            <a:endParaRPr lang="it-IT" altLang="it-IT" sz="1100" b="1" dirty="0">
              <a:solidFill>
                <a:srgbClr val="FFD624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0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8783" y="4138699"/>
            <a:ext cx="4724844" cy="3921694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B6ABFAB-7E54-45FE-82B0-073F9404624A}" type="slidenum">
              <a:rPr lang="it-IT" altLang="it-IT" sz="1200"/>
              <a:pPr algn="r"/>
              <a:t>11</a:t>
            </a:fld>
            <a:endParaRPr lang="it-IT" altLang="it-IT" sz="1200"/>
          </a:p>
        </p:txBody>
      </p:sp>
      <p:sp>
        <p:nvSpPr>
          <p:cNvPr id="1198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67238" cy="3424238"/>
          </a:xfrm>
          <a:solidFill>
            <a:srgbClr val="FFFFFF"/>
          </a:solidFill>
          <a:ln/>
        </p:spPr>
      </p:sp>
      <p:sp>
        <p:nvSpPr>
          <p:cNvPr id="119812" name="Rectangle 2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4438" cy="4110038"/>
          </a:xfrm>
          <a:noFill/>
        </p:spPr>
        <p:txBody>
          <a:bodyPr wrap="none" anchor="ctr"/>
          <a:lstStyle/>
          <a:p>
            <a:endParaRPr lang="it-IT" altLang="it-IT" smtClean="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07770-558B-4557-A06B-09A9D281A3A1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2360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16682E5-077E-478B-B289-0C48AB33CF1F}" type="slidenum">
              <a:rPr lang="it-IT" altLang="it-IT" smtClean="0"/>
              <a:pPr/>
              <a:t>13</a:t>
            </a:fld>
            <a:endParaRPr lang="it-IT" altLang="it-IT" smtClean="0"/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EB128F2-E798-44E8-AE18-F261B7DAA539}" type="slidenum">
              <a:rPr lang="it-IT" altLang="it-IT" sz="1200">
                <a:solidFill>
                  <a:srgbClr val="FFFFFF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it-IT" altLang="it-IT" sz="1200">
              <a:solidFill>
                <a:srgbClr val="FFFFFF"/>
              </a:solidFill>
            </a:endParaRPr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1143535" y="685838"/>
            <a:ext cx="4570932" cy="34291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/>
          </p:nvPr>
        </p:nvSpPr>
        <p:spPr>
          <a:xfrm>
            <a:off x="914508" y="4343144"/>
            <a:ext cx="5028986" cy="4115019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5575" algn="l"/>
                <a:tab pos="8232775" algn="l"/>
                <a:tab pos="8689975" algn="l"/>
                <a:tab pos="9147175" algn="l"/>
              </a:tabLst>
            </a:pPr>
            <a:fld id="{3A363B89-9D28-45AF-A985-60E9847ED36E}" type="slidenum">
              <a:rPr lang="it-IT" altLang="it-IT" smtClean="0">
                <a:latin typeface="Arial" pitchFamily="34" charset="0"/>
                <a:ea typeface="ヒラギノ角ゴ Pro W3"/>
              </a:rPr>
              <a:pPr eaLnBrk="0" hangingPunct="0">
                <a:tabLst>
                  <a:tab pos="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7988" algn="l"/>
                  <a:tab pos="5945188" algn="l"/>
                  <a:tab pos="6402388" algn="l"/>
                  <a:tab pos="6859588" algn="l"/>
                  <a:tab pos="7316788" algn="l"/>
                  <a:tab pos="7775575" algn="l"/>
                  <a:tab pos="8232775" algn="l"/>
                  <a:tab pos="8689975" algn="l"/>
                  <a:tab pos="9147175" algn="l"/>
                </a:tabLst>
              </a:pPr>
              <a:t>16</a:t>
            </a:fld>
            <a:endParaRPr lang="it-IT" altLang="it-IT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647" tIns="47656" rIns="91647" bIns="47656" anchor="b"/>
          <a:lstStyle/>
          <a:p>
            <a:pPr algn="r" defTabSz="4572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5575" algn="l"/>
                <a:tab pos="8232775" algn="l"/>
                <a:tab pos="8689975" algn="l"/>
                <a:tab pos="9147175" algn="l"/>
              </a:tabLst>
            </a:pPr>
            <a:fld id="{7F68C9E2-8F1C-443A-ADF2-1D96078AB29D}" type="slidenum">
              <a:rPr lang="it-IT" altLang="it-IT" sz="1200">
                <a:solidFill>
                  <a:srgbClr val="000000"/>
                </a:solidFill>
                <a:ea typeface="ヒラギノ角ゴ Pro W3"/>
                <a:cs typeface="ヒラギノ角ゴ Pro W3"/>
              </a:rPr>
              <a:pPr algn="r" defTabSz="457200">
                <a:tabLst>
                  <a:tab pos="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7988" algn="l"/>
                  <a:tab pos="5945188" algn="l"/>
                  <a:tab pos="6402388" algn="l"/>
                  <a:tab pos="6859588" algn="l"/>
                  <a:tab pos="7316788" algn="l"/>
                  <a:tab pos="7775575" algn="l"/>
                  <a:tab pos="8232775" algn="l"/>
                  <a:tab pos="8689975" algn="l"/>
                  <a:tab pos="9147175" algn="l"/>
                </a:tabLst>
              </a:pPr>
              <a:t>16</a:t>
            </a:fld>
            <a:endParaRPr lang="it-IT" altLang="it-IT" sz="120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it-IT" alt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 txBox="1">
            <a:spLocks noGrp="1" noChangeArrowheads="1"/>
          </p:cNvSpPr>
          <p:nvPr/>
        </p:nvSpPr>
        <p:spPr bwMode="auto">
          <a:xfrm>
            <a:off x="3995963" y="8143761"/>
            <a:ext cx="3055830" cy="42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3" tIns="46557" rIns="93113" bIns="46557" anchor="b"/>
          <a:lstStyle/>
          <a:p>
            <a:pPr algn="r" defTabSz="930275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5575" algn="l"/>
                <a:tab pos="8232775" algn="l"/>
                <a:tab pos="8689975" algn="l"/>
                <a:tab pos="9147175" algn="l"/>
              </a:tabLst>
            </a:pPr>
            <a:fld id="{E8C54BB9-15DB-4EA8-82CF-8BD23599136F}" type="slidenum">
              <a:rPr lang="it-IT" altLang="it-IT" sz="1200" b="1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rPr>
              <a:pPr algn="r" defTabSz="930275">
                <a:tabLst>
                  <a:tab pos="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7988" algn="l"/>
                  <a:tab pos="5945188" algn="l"/>
                  <a:tab pos="6402388" algn="l"/>
                  <a:tab pos="6859588" algn="l"/>
                  <a:tab pos="7316788" algn="l"/>
                  <a:tab pos="7775575" algn="l"/>
                  <a:tab pos="8232775" algn="l"/>
                  <a:tab pos="8689975" algn="l"/>
                  <a:tab pos="9147175" algn="l"/>
                </a:tabLst>
              </a:pPr>
              <a:t>18</a:t>
            </a:fld>
            <a:endParaRPr lang="it-IT" altLang="it-IT" sz="1200" b="1">
              <a:solidFill>
                <a:srgbClr val="000000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4300" y="642938"/>
            <a:ext cx="4287838" cy="3214687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pPr eaLnBrk="1" hangingPunct="1"/>
            <a:endParaRPr lang="it-IT" altLang="it-IT" smtClean="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C54D-98E5-42CA-A52E-948116550072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0D83-2237-4311-84E8-7894221700C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enzaxylella.it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280920" cy="3600400"/>
          </a:xfrm>
        </p:spPr>
        <p:txBody>
          <a:bodyPr>
            <a:noAutofit/>
          </a:bodyPr>
          <a:lstStyle/>
          <a:p>
            <a:pPr algn="ctr"/>
            <a:r>
              <a:rPr lang="it-IT" sz="1800" dirty="0" smtClean="0">
                <a:latin typeface="+mn-lt"/>
              </a:rPr>
              <a:t/>
            </a:r>
            <a:br>
              <a:rPr lang="it-IT" sz="1800" dirty="0" smtClean="0">
                <a:latin typeface="+mn-lt"/>
              </a:rPr>
            </a:br>
            <a:r>
              <a:rPr lang="it-IT" sz="1800" dirty="0" smtClean="0">
                <a:latin typeface="+mn-lt"/>
              </a:rPr>
              <a:t/>
            </a:r>
            <a:br>
              <a:rPr lang="it-IT" sz="1800" dirty="0" smtClean="0">
                <a:latin typeface="+mn-lt"/>
              </a:rPr>
            </a:br>
            <a:r>
              <a:rPr lang="it-IT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it-IT" sz="2000" dirty="0" smtClean="0">
                <a:solidFill>
                  <a:schemeClr val="tx1"/>
                </a:solidFill>
                <a:effectLst/>
              </a:rPr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4400" b="1" i="1" dirty="0" err="1" smtClean="0">
                <a:solidFill>
                  <a:schemeClr val="tx1"/>
                </a:solidFill>
              </a:rPr>
              <a:t>Xylella</a:t>
            </a:r>
            <a:r>
              <a:rPr lang="it-IT" sz="4400" b="1" i="1" dirty="0" smtClean="0">
                <a:solidFill>
                  <a:schemeClr val="tx1"/>
                </a:solidFill>
              </a:rPr>
              <a:t> fastidiosa </a:t>
            </a:r>
            <a:r>
              <a:rPr lang="it-IT" sz="4000" b="1" i="1" dirty="0" smtClean="0">
                <a:solidFill>
                  <a:schemeClr val="tx1"/>
                </a:solidFill>
              </a:rPr>
              <a:t/>
            </a:r>
            <a:br>
              <a:rPr lang="it-IT" sz="4000" b="1" i="1" dirty="0" smtClean="0">
                <a:solidFill>
                  <a:schemeClr val="tx1"/>
                </a:solidFill>
              </a:rPr>
            </a:br>
            <a:r>
              <a:rPr lang="en-US" sz="3600" dirty="0" smtClean="0"/>
              <a:t> Actions to contrast the spread of </a:t>
            </a:r>
            <a:r>
              <a:rPr lang="en-US" sz="3600" i="1" dirty="0" err="1" smtClean="0"/>
              <a:t>Xylella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fastidiosa</a:t>
            </a:r>
            <a:r>
              <a:rPr lang="en-US" sz="3600" i="1" dirty="0" smtClean="0"/>
              <a:t> </a:t>
            </a:r>
            <a:r>
              <a:rPr lang="en-US" sz="3600" dirty="0" smtClean="0"/>
              <a:t>in Apulia Region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it-IT" sz="4400" b="1" i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it-IT" sz="4400" b="1" i="1" dirty="0" smtClean="0">
                <a:solidFill>
                  <a:schemeClr val="tx1"/>
                </a:solidFill>
                <a:latin typeface="+mn-lt"/>
              </a:rPr>
            </a:br>
            <a:r>
              <a:rPr lang="it-IT" sz="2400" b="0" dirty="0" smtClean="0">
                <a:solidFill>
                  <a:schemeClr val="tx1"/>
                </a:solidFill>
                <a:effectLst/>
              </a:rPr>
              <a:t>BSTF -NAPLES </a:t>
            </a:r>
            <a:r>
              <a:rPr lang="it-IT" sz="2400" b="0" dirty="0" smtClean="0">
                <a:solidFill>
                  <a:schemeClr val="tx1"/>
                </a:solidFill>
                <a:effectLst/>
              </a:rPr>
              <a:t/>
            </a:r>
            <a:br>
              <a:rPr lang="it-IT" sz="2400" b="0" dirty="0" smtClean="0">
                <a:solidFill>
                  <a:schemeClr val="tx1"/>
                </a:solidFill>
                <a:effectLst/>
              </a:rPr>
            </a:br>
            <a:r>
              <a:rPr lang="it-IT" sz="2400" b="0" dirty="0" smtClean="0">
                <a:solidFill>
                  <a:schemeClr val="tx1"/>
                </a:solidFill>
                <a:effectLst/>
              </a:rPr>
              <a:t>24-28 </a:t>
            </a:r>
            <a:r>
              <a:rPr lang="it-IT" sz="2400" b="0" dirty="0" err="1" smtClean="0">
                <a:solidFill>
                  <a:schemeClr val="tx1"/>
                </a:solidFill>
                <a:effectLst/>
              </a:rPr>
              <a:t>september</a:t>
            </a:r>
            <a:r>
              <a:rPr lang="it-IT" sz="2400" b="0" dirty="0" smtClean="0">
                <a:solidFill>
                  <a:schemeClr val="tx1"/>
                </a:solidFill>
                <a:effectLst/>
              </a:rPr>
              <a:t> 2018</a:t>
            </a:r>
            <a:endParaRPr lang="it-IT" sz="4400" b="0" dirty="0">
              <a:solidFill>
                <a:schemeClr val="tx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4652" y="5805264"/>
            <a:ext cx="7854696" cy="864096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PHYTOSANITARY SERVICE</a:t>
            </a:r>
            <a:endParaRPr lang="it-IT" sz="2400" b="1" dirty="0"/>
          </a:p>
        </p:txBody>
      </p:sp>
    </p:spTree>
    <p:extLst>
      <p:ext uri="{BB962C8B-B14F-4D97-AF65-F5344CB8AC3E}">
        <p14:creationId xmlns="" xmlns:p14="http://schemas.microsoft.com/office/powerpoint/2010/main" val="35360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PLANTS NON HOST  </a:t>
            </a:r>
            <a:r>
              <a:rPr lang="it-IT" sz="2800" b="1" dirty="0" smtClean="0"/>
              <a:t>XYLELLA F. SUBSPECIES PAUCA ST53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VITIS VINIFERA</a:t>
            </a:r>
            <a:endParaRPr lang="it-IT" sz="2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163"/>
            <a:ext cx="7767638" cy="1022573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 smtClean="0"/>
              <a:t>CITRUS</a:t>
            </a:r>
            <a:endParaRPr lang="it-IT" altLang="it-IT" sz="2800" b="1" i="1" dirty="0" smtClean="0"/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9554"/>
            <a:ext cx="9144000" cy="6098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97D9A04-90D1-47C1-A74C-6FD7DF52F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204"/>
          <a:stretch>
            <a:fillRect/>
          </a:stretch>
        </p:blipFill>
        <p:spPr>
          <a:xfrm>
            <a:off x="974914" y="620688"/>
            <a:ext cx="7194171" cy="623731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12" y="0"/>
            <a:ext cx="896448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800" b="1" dirty="0" smtClean="0">
                <a:latin typeface="Calibri" pitchFamily="34" charset="0"/>
                <a:ea typeface="ヒラギノ角ゴ Pro W3" charset="-128"/>
                <a:cs typeface="Calibri" pitchFamily="34" charset="0"/>
              </a:rPr>
              <a:t>The </a:t>
            </a:r>
            <a:r>
              <a:rPr lang="it-IT" altLang="it-IT" sz="2800" b="1" dirty="0" err="1" smtClean="0">
                <a:latin typeface="Calibri" pitchFamily="34" charset="0"/>
                <a:ea typeface="ヒラギノ角ゴ Pro W3" charset="-128"/>
                <a:cs typeface="Calibri" pitchFamily="34" charset="0"/>
              </a:rPr>
              <a:t>vector</a:t>
            </a:r>
            <a:r>
              <a:rPr lang="it-IT" altLang="it-IT" sz="2800" b="1" dirty="0" smtClean="0">
                <a:latin typeface="Calibri" pitchFamily="34" charset="0"/>
                <a:ea typeface="ヒラギノ角ゴ Pro W3" charset="-128"/>
                <a:cs typeface="Calibri" pitchFamily="34" charset="0"/>
              </a:rPr>
              <a:t> </a:t>
            </a:r>
            <a:r>
              <a:rPr lang="it-IT" sz="2800" b="1" dirty="0" smtClean="0">
                <a:latin typeface="Calibri" pitchFamily="34" charset="0"/>
                <a:cs typeface="Arial" charset="0"/>
              </a:rPr>
              <a:t> </a:t>
            </a:r>
            <a:r>
              <a:rPr lang="it-IT" sz="2800" b="1" dirty="0" err="1" smtClean="0">
                <a:latin typeface="Calibri" pitchFamily="34" charset="0"/>
                <a:cs typeface="Arial" charset="0"/>
              </a:rPr>
              <a:t>Xylella</a:t>
            </a:r>
            <a:r>
              <a:rPr lang="it-IT" sz="2800" b="1" dirty="0" smtClean="0">
                <a:latin typeface="Calibri" pitchFamily="34" charset="0"/>
                <a:cs typeface="Arial" charset="0"/>
              </a:rPr>
              <a:t> </a:t>
            </a:r>
            <a:r>
              <a:rPr lang="it-IT" sz="2800" b="1" dirty="0" err="1" smtClean="0">
                <a:latin typeface="Calibri" pitchFamily="34" charset="0"/>
                <a:cs typeface="Arial" charset="0"/>
              </a:rPr>
              <a:t>identified</a:t>
            </a:r>
            <a:r>
              <a:rPr lang="it-IT" sz="2800" b="1" dirty="0" smtClean="0">
                <a:latin typeface="Calibri" pitchFamily="34" charset="0"/>
                <a:cs typeface="Arial" charset="0"/>
              </a:rPr>
              <a:t> in </a:t>
            </a:r>
            <a:r>
              <a:rPr lang="it-IT" sz="2800" b="1" dirty="0" err="1" smtClean="0">
                <a:latin typeface="Calibri" pitchFamily="34" charset="0"/>
                <a:cs typeface="Arial" charset="0"/>
              </a:rPr>
              <a:t>Apulia</a:t>
            </a:r>
            <a:r>
              <a:rPr lang="it-IT" sz="2800" b="1" dirty="0" smtClean="0">
                <a:latin typeface="Calibri" pitchFamily="34" charset="0"/>
                <a:cs typeface="Arial" charset="0"/>
              </a:rPr>
              <a:t> </a:t>
            </a:r>
            <a:endParaRPr lang="it-IT" sz="2800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5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411288" y="785813"/>
            <a:ext cx="3268662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3200" b="1" dirty="0">
              <a:solidFill>
                <a:schemeClr val="tx2">
                  <a:lumMod val="75000"/>
                </a:scheme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548063" y="3308350"/>
            <a:ext cx="6858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057650" y="3117850"/>
            <a:ext cx="6858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195763" y="2865438"/>
            <a:ext cx="6858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9942" name="Rettangolo 5"/>
          <p:cNvSpPr>
            <a:spLocks noChangeArrowheads="1"/>
          </p:cNvSpPr>
          <p:nvPr/>
        </p:nvSpPr>
        <p:spPr bwMode="auto">
          <a:xfrm>
            <a:off x="2857500" y="172085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11" name="Rettangolo 10"/>
          <p:cNvSpPr/>
          <p:nvPr/>
        </p:nvSpPr>
        <p:spPr>
          <a:xfrm>
            <a:off x="0" y="1916832"/>
            <a:ext cx="4067944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b="1" i="1" dirty="0" smtClean="0">
                <a:solidFill>
                  <a:schemeClr val="tx1"/>
                </a:solidFill>
                <a:cs typeface="Arial" charset="0"/>
              </a:rPr>
              <a:t>Il </a:t>
            </a:r>
            <a:r>
              <a:rPr lang="it-IT" sz="2800" b="1" i="1" dirty="0" err="1">
                <a:solidFill>
                  <a:schemeClr val="tx1"/>
                </a:solidFill>
                <a:cs typeface="Arial" charset="0"/>
              </a:rPr>
              <a:t>Philaenus</a:t>
            </a:r>
            <a:r>
              <a:rPr lang="it-IT" sz="2800" b="1" i="1" dirty="0">
                <a:solidFill>
                  <a:schemeClr val="tx1"/>
                </a:solidFill>
                <a:cs typeface="Arial" charset="0"/>
              </a:rPr>
              <a:t>   </a:t>
            </a:r>
            <a:r>
              <a:rPr lang="it-IT" sz="2800" b="1" i="1" dirty="0" err="1" smtClean="0">
                <a:solidFill>
                  <a:schemeClr val="tx1"/>
                </a:solidFill>
                <a:cs typeface="Arial" charset="0"/>
              </a:rPr>
              <a:t>spumarius</a:t>
            </a:r>
            <a:endParaRPr lang="it-IT" sz="2800" b="1" i="1" dirty="0" smtClean="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r>
              <a:rPr lang="it-IT" sz="2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  <a:cs typeface="Arial" charset="0"/>
              </a:rPr>
              <a:t>is</a:t>
            </a:r>
            <a:r>
              <a:rPr lang="it-IT" sz="2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  <a:cs typeface="Arial" charset="0"/>
              </a:rPr>
              <a:t>vector</a:t>
            </a:r>
            <a:r>
              <a:rPr lang="it-IT" sz="2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800" dirty="0" err="1" smtClean="0"/>
              <a:t>efficently</a:t>
            </a:r>
            <a:endParaRPr lang="it-IT" altLang="it-IT" sz="2800" dirty="0" smtClean="0"/>
          </a:p>
          <a:p>
            <a:pPr algn="ctr">
              <a:defRPr/>
            </a:pPr>
            <a:r>
              <a:rPr lang="en-US" sz="2800" dirty="0" smtClean="0">
                <a:cs typeface="Arial" charset="0"/>
              </a:rPr>
              <a:t>it </a:t>
            </a:r>
            <a:r>
              <a:rPr lang="en-US" sz="2800" dirty="0" smtClean="0">
                <a:cs typeface="Arial" charset="0"/>
              </a:rPr>
              <a:t>is characterized by a high population density and a large </a:t>
            </a:r>
            <a:r>
              <a:rPr lang="en-US" sz="2800" dirty="0" err="1" smtClean="0">
                <a:cs typeface="Arial" charset="0"/>
              </a:rPr>
              <a:t>polyphagia</a:t>
            </a:r>
            <a:endParaRPr lang="it-IT" sz="28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027" name="Picture 3" descr="C:\Users\Percoco\Desktop\OMNIBUS\XYLELLA ufficio\2018 -XYLELLA\ricerca vettori - Scortichini\20180509_131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3523" y="0"/>
            <a:ext cx="5140477" cy="6858000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7127776" y="6550223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Foto Angela Coti</a:t>
            </a:r>
            <a:endParaRPr lang="it-IT" sz="1100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242444"/>
          </a:xfr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Arial" pitchFamily="34" charset="0"/>
              </a:rPr>
              <a:t>The study of biology and </a:t>
            </a:r>
            <a:r>
              <a:rPr lang="en-US" sz="2400" b="1" dirty="0" err="1" smtClean="0">
                <a:cs typeface="Arial" pitchFamily="34" charset="0"/>
              </a:rPr>
              <a:t>ethology</a:t>
            </a:r>
            <a:r>
              <a:rPr lang="en-US" sz="2400" b="1" dirty="0" smtClean="0">
                <a:cs typeface="Arial" pitchFamily="34" charset="0"/>
              </a:rPr>
              <a:t> </a:t>
            </a:r>
            <a:r>
              <a:rPr lang="en-US" sz="2400" b="1" i="1" dirty="0" smtClean="0">
                <a:cs typeface="Arial" pitchFamily="34" charset="0"/>
              </a:rPr>
              <a:t>of </a:t>
            </a:r>
            <a:r>
              <a:rPr lang="en-US" sz="2400" b="1" i="1" dirty="0" err="1" smtClean="0">
                <a:cs typeface="Arial" pitchFamily="34" charset="0"/>
              </a:rPr>
              <a:t>Philaenus</a:t>
            </a:r>
            <a:r>
              <a:rPr lang="en-US" sz="2400" b="1" i="1" dirty="0" smtClean="0">
                <a:cs typeface="Arial" pitchFamily="34" charset="0"/>
              </a:rPr>
              <a:t> </a:t>
            </a:r>
            <a:r>
              <a:rPr lang="en-US" sz="2400" b="1" i="1" dirty="0" err="1" smtClean="0">
                <a:cs typeface="Arial" pitchFamily="34" charset="0"/>
              </a:rPr>
              <a:t>spumarius</a:t>
            </a:r>
            <a:r>
              <a:rPr lang="en-US" sz="2400" b="1" i="1" dirty="0" smtClean="0">
                <a:cs typeface="Arial" pitchFamily="34" charset="0"/>
              </a:rPr>
              <a:t> </a:t>
            </a:r>
            <a:r>
              <a:rPr lang="en-US" sz="2400" b="1" dirty="0" smtClean="0">
                <a:cs typeface="Arial" pitchFamily="34" charset="0"/>
              </a:rPr>
              <a:t>in Apulia has allowed to identify the periods in which to intervene with mechanical and / or chemical treatments</a:t>
            </a:r>
            <a:endParaRPr lang="fr-BE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8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85" y="476672"/>
            <a:ext cx="900703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83568" y="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+mj-lt"/>
              </a:rPr>
              <a:t>VERY  IMPORTANT  LA </a:t>
            </a:r>
            <a:r>
              <a:rPr lang="it-IT" sz="2400" b="1" dirty="0" smtClean="0">
                <a:latin typeface="+mj-lt"/>
              </a:rPr>
              <a:t>LOTTA ALLO STADIO GIOVANILE </a:t>
            </a:r>
            <a:endParaRPr lang="it-IT" sz="2400" b="1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323850" y="765175"/>
            <a:ext cx="5256213" cy="5903913"/>
            <a:chOff x="-32" y="692150"/>
            <a:chExt cx="4933950" cy="5483225"/>
          </a:xfrm>
        </p:grpSpPr>
        <p:pic>
          <p:nvPicPr>
            <p:cNvPr id="307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2" y="692150"/>
              <a:ext cx="4933950" cy="5483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730" name="Freeform 3"/>
            <p:cNvSpPr>
              <a:spLocks noChangeArrowheads="1"/>
            </p:cNvSpPr>
            <p:nvPr/>
          </p:nvSpPr>
          <p:spPr bwMode="auto">
            <a:xfrm>
              <a:off x="1116013" y="3644900"/>
              <a:ext cx="1223962" cy="1655763"/>
            </a:xfrm>
            <a:custGeom>
              <a:avLst/>
              <a:gdLst>
                <a:gd name="T0" fmla="*/ 0 w 1442"/>
                <a:gd name="T1" fmla="*/ 0 h 1939"/>
                <a:gd name="T2" fmla="*/ 2147483647 w 1442"/>
                <a:gd name="T3" fmla="*/ 2147483647 h 1939"/>
                <a:gd name="T4" fmla="*/ 2147483647 w 1442"/>
                <a:gd name="T5" fmla="*/ 2147483647 h 1939"/>
                <a:gd name="T6" fmla="*/ 2147483647 w 1442"/>
                <a:gd name="T7" fmla="*/ 2147483647 h 1939"/>
                <a:gd name="T8" fmla="*/ 2147483647 w 1442"/>
                <a:gd name="T9" fmla="*/ 2147483647 h 1939"/>
                <a:gd name="T10" fmla="*/ 2147483647 w 1442"/>
                <a:gd name="T11" fmla="*/ 2147483647 h 1939"/>
                <a:gd name="T12" fmla="*/ 2147483647 w 1442"/>
                <a:gd name="T13" fmla="*/ 2147483647 h 1939"/>
                <a:gd name="T14" fmla="*/ 2147483647 w 1442"/>
                <a:gd name="T15" fmla="*/ 2147483647 h 1939"/>
                <a:gd name="T16" fmla="*/ 2147483647 w 1442"/>
                <a:gd name="T17" fmla="*/ 2147483647 h 1939"/>
                <a:gd name="T18" fmla="*/ 2147483647 w 1442"/>
                <a:gd name="T19" fmla="*/ 2147483647 h 1939"/>
                <a:gd name="T20" fmla="*/ 2147483647 w 1442"/>
                <a:gd name="T21" fmla="*/ 2147483647 h 1939"/>
                <a:gd name="T22" fmla="*/ 2147483647 w 1442"/>
                <a:gd name="T23" fmla="*/ 2147483647 h 1939"/>
                <a:gd name="T24" fmla="*/ 2147483647 w 1442"/>
                <a:gd name="T25" fmla="*/ 2147483647 h 1939"/>
                <a:gd name="T26" fmla="*/ 2147483647 w 1442"/>
                <a:gd name="T27" fmla="*/ 2147483647 h 1939"/>
                <a:gd name="T28" fmla="*/ 2147483647 w 1442"/>
                <a:gd name="T29" fmla="*/ 2147483647 h 1939"/>
                <a:gd name="T30" fmla="*/ 2147483647 w 1442"/>
                <a:gd name="T31" fmla="*/ 2147483647 h 1939"/>
                <a:gd name="T32" fmla="*/ 2147483647 w 1442"/>
                <a:gd name="T33" fmla="*/ 2147483647 h 1939"/>
                <a:gd name="T34" fmla="*/ 2147483647 w 1442"/>
                <a:gd name="T35" fmla="*/ 2147483647 h 1939"/>
                <a:gd name="T36" fmla="*/ 2147483647 w 1442"/>
                <a:gd name="T37" fmla="*/ 2147483647 h 1939"/>
                <a:gd name="T38" fmla="*/ 2147483647 w 1442"/>
                <a:gd name="T39" fmla="*/ 2147483647 h 1939"/>
                <a:gd name="T40" fmla="*/ 2147483647 w 1442"/>
                <a:gd name="T41" fmla="*/ 2147483647 h 1939"/>
                <a:gd name="T42" fmla="*/ 2147483647 w 1442"/>
                <a:gd name="T43" fmla="*/ 2147483647 h 1939"/>
                <a:gd name="T44" fmla="*/ 2147483647 w 1442"/>
                <a:gd name="T45" fmla="*/ 2147483647 h 1939"/>
                <a:gd name="T46" fmla="*/ 2147483647 w 1442"/>
                <a:gd name="T47" fmla="*/ 2147483647 h 1939"/>
                <a:gd name="T48" fmla="*/ 2147483647 w 1442"/>
                <a:gd name="T49" fmla="*/ 2147483647 h 1939"/>
                <a:gd name="T50" fmla="*/ 2147483647 w 1442"/>
                <a:gd name="T51" fmla="*/ 2147483647 h 1939"/>
                <a:gd name="T52" fmla="*/ 2147483647 w 1442"/>
                <a:gd name="T53" fmla="*/ 2147483647 h 1939"/>
                <a:gd name="T54" fmla="*/ 2147483647 w 1442"/>
                <a:gd name="T55" fmla="*/ 2147483647 h 1939"/>
                <a:gd name="T56" fmla="*/ 2147483647 w 1442"/>
                <a:gd name="T57" fmla="*/ 2147483647 h 19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2"/>
                <a:gd name="T88" fmla="*/ 0 h 1939"/>
                <a:gd name="T89" fmla="*/ 1442 w 1442"/>
                <a:gd name="T90" fmla="*/ 1939 h 19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2" h="1939">
                  <a:moveTo>
                    <a:pt x="0" y="0"/>
                  </a:moveTo>
                  <a:cubicBezTo>
                    <a:pt x="99" y="18"/>
                    <a:pt x="193" y="34"/>
                    <a:pt x="295" y="47"/>
                  </a:cubicBezTo>
                  <a:cubicBezTo>
                    <a:pt x="338" y="52"/>
                    <a:pt x="382" y="57"/>
                    <a:pt x="427" y="62"/>
                  </a:cubicBezTo>
                  <a:cubicBezTo>
                    <a:pt x="452" y="64"/>
                    <a:pt x="505" y="70"/>
                    <a:pt x="505" y="70"/>
                  </a:cubicBezTo>
                  <a:cubicBezTo>
                    <a:pt x="575" y="88"/>
                    <a:pt x="645" y="103"/>
                    <a:pt x="715" y="124"/>
                  </a:cubicBezTo>
                  <a:cubicBezTo>
                    <a:pt x="746" y="145"/>
                    <a:pt x="764" y="183"/>
                    <a:pt x="800" y="194"/>
                  </a:cubicBezTo>
                  <a:cubicBezTo>
                    <a:pt x="813" y="204"/>
                    <a:pt x="824" y="216"/>
                    <a:pt x="839" y="225"/>
                  </a:cubicBezTo>
                  <a:cubicBezTo>
                    <a:pt x="845" y="229"/>
                    <a:pt x="855" y="228"/>
                    <a:pt x="862" y="233"/>
                  </a:cubicBezTo>
                  <a:cubicBezTo>
                    <a:pt x="878" y="244"/>
                    <a:pt x="892" y="260"/>
                    <a:pt x="909" y="272"/>
                  </a:cubicBezTo>
                  <a:cubicBezTo>
                    <a:pt x="925" y="320"/>
                    <a:pt x="904" y="268"/>
                    <a:pt x="940" y="319"/>
                  </a:cubicBezTo>
                  <a:cubicBezTo>
                    <a:pt x="974" y="368"/>
                    <a:pt x="942" y="331"/>
                    <a:pt x="963" y="373"/>
                  </a:cubicBezTo>
                  <a:cubicBezTo>
                    <a:pt x="972" y="391"/>
                    <a:pt x="988" y="405"/>
                    <a:pt x="1002" y="420"/>
                  </a:cubicBezTo>
                  <a:cubicBezTo>
                    <a:pt x="1023" y="482"/>
                    <a:pt x="1024" y="551"/>
                    <a:pt x="1049" y="614"/>
                  </a:cubicBezTo>
                  <a:cubicBezTo>
                    <a:pt x="1056" y="634"/>
                    <a:pt x="1056" y="660"/>
                    <a:pt x="1072" y="676"/>
                  </a:cubicBezTo>
                  <a:cubicBezTo>
                    <a:pt x="1074" y="678"/>
                    <a:pt x="1116" y="690"/>
                    <a:pt x="1119" y="691"/>
                  </a:cubicBezTo>
                  <a:cubicBezTo>
                    <a:pt x="1131" y="734"/>
                    <a:pt x="1168" y="724"/>
                    <a:pt x="1212" y="754"/>
                  </a:cubicBezTo>
                  <a:cubicBezTo>
                    <a:pt x="1227" y="764"/>
                    <a:pt x="1258" y="785"/>
                    <a:pt x="1258" y="785"/>
                  </a:cubicBezTo>
                  <a:cubicBezTo>
                    <a:pt x="1270" y="820"/>
                    <a:pt x="1275" y="829"/>
                    <a:pt x="1313" y="839"/>
                  </a:cubicBezTo>
                  <a:cubicBezTo>
                    <a:pt x="1336" y="875"/>
                    <a:pt x="1352" y="903"/>
                    <a:pt x="1383" y="932"/>
                  </a:cubicBezTo>
                  <a:cubicBezTo>
                    <a:pt x="1388" y="947"/>
                    <a:pt x="1392" y="963"/>
                    <a:pt x="1398" y="979"/>
                  </a:cubicBezTo>
                  <a:cubicBezTo>
                    <a:pt x="1400" y="986"/>
                    <a:pt x="1406" y="1002"/>
                    <a:pt x="1406" y="1002"/>
                  </a:cubicBezTo>
                  <a:cubicBezTo>
                    <a:pt x="1418" y="1074"/>
                    <a:pt x="1442" y="1162"/>
                    <a:pt x="1398" y="1227"/>
                  </a:cubicBezTo>
                  <a:cubicBezTo>
                    <a:pt x="1386" y="1261"/>
                    <a:pt x="1386" y="1278"/>
                    <a:pt x="1359" y="1305"/>
                  </a:cubicBezTo>
                  <a:cubicBezTo>
                    <a:pt x="1347" y="1356"/>
                    <a:pt x="1332" y="1408"/>
                    <a:pt x="1321" y="1460"/>
                  </a:cubicBezTo>
                  <a:cubicBezTo>
                    <a:pt x="1317" y="1564"/>
                    <a:pt x="1331" y="1699"/>
                    <a:pt x="1266" y="1794"/>
                  </a:cubicBezTo>
                  <a:cubicBezTo>
                    <a:pt x="1253" y="1830"/>
                    <a:pt x="1235" y="1866"/>
                    <a:pt x="1220" y="1903"/>
                  </a:cubicBezTo>
                  <a:cubicBezTo>
                    <a:pt x="1303" y="1858"/>
                    <a:pt x="1257" y="1879"/>
                    <a:pt x="1235" y="1903"/>
                  </a:cubicBezTo>
                  <a:cubicBezTo>
                    <a:pt x="1200" y="1939"/>
                    <a:pt x="1238" y="1916"/>
                    <a:pt x="1204" y="1934"/>
                  </a:cubicBezTo>
                  <a:lnTo>
                    <a:pt x="1217" y="1879"/>
                  </a:lnTo>
                </a:path>
              </a:pathLst>
            </a:custGeom>
            <a:noFill/>
            <a:ln w="60480" cap="sq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8915" name="Segnaposto numero diapositiva 16"/>
          <p:cNvSpPr>
            <a:spLocks noGrp="1"/>
          </p:cNvSpPr>
          <p:nvPr>
            <p:ph type="sldNum" sz="quarter" idx="12"/>
          </p:nvPr>
        </p:nvSpPr>
        <p:spPr>
          <a:xfrm>
            <a:off x="8675688" y="5995988"/>
            <a:ext cx="487362" cy="241300"/>
          </a:xfrm>
        </p:spPr>
        <p:txBody>
          <a:bodyPr/>
          <a:lstStyle/>
          <a:p>
            <a:pPr>
              <a:defRPr/>
            </a:pPr>
            <a:fld id="{290C6B77-D3F6-4E65-967F-F1DA8B492A08}" type="slidenum">
              <a:rPr lang="en-GB"/>
              <a:pPr>
                <a:defRPr/>
              </a:pPr>
              <a:t>16</a:t>
            </a:fld>
            <a:endParaRPr lang="en-GB"/>
          </a:p>
        </p:txBody>
      </p:sp>
      <p:grpSp>
        <p:nvGrpSpPr>
          <p:cNvPr id="3" name="Gruppo 5"/>
          <p:cNvGrpSpPr>
            <a:grpSpLocks/>
          </p:cNvGrpSpPr>
          <p:nvPr/>
        </p:nvGrpSpPr>
        <p:grpSpPr bwMode="auto">
          <a:xfrm>
            <a:off x="5652121" y="2204864"/>
            <a:ext cx="3491880" cy="3240360"/>
            <a:chOff x="6804247" y="3789040"/>
            <a:chExt cx="1732143" cy="2025914"/>
          </a:xfrm>
        </p:grpSpPr>
        <p:pic>
          <p:nvPicPr>
            <p:cNvPr id="30726" name="Picture 46" descr="C:\Documents and Settings\CesaroniC\Desktop\SCPH settembre 2013\ZP FLAVESCENZA PUGLIA\PRESENTAZIONE PZ FLAVESCENZA PUGLIA\Immagini\480px-Map_Region_of_Puglia_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4248" y="3789040"/>
              <a:ext cx="1732142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6804247" y="3798881"/>
              <a:ext cx="1721103" cy="2016073"/>
            </a:xfrm>
            <a:prstGeom prst="rec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it-IT">
                <a:latin typeface="Arial" charset="0"/>
                <a:ea typeface="ＭＳ Ｐゴシック" charset="0"/>
                <a:cs typeface="MS Gothic" charset="0"/>
              </a:endParaRPr>
            </a:p>
          </p:txBody>
        </p:sp>
        <p:sp>
          <p:nvSpPr>
            <p:cNvPr id="30728" name="Ovale 10"/>
            <p:cNvSpPr>
              <a:spLocks noChangeArrowheads="1"/>
            </p:cNvSpPr>
            <p:nvPr/>
          </p:nvSpPr>
          <p:spPr bwMode="auto">
            <a:xfrm>
              <a:off x="8349054" y="5083873"/>
              <a:ext cx="72000" cy="72000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eaLnBrk="1" hangingPunct="1"/>
              <a:endParaRPr lang="it-IT" sz="1800">
                <a:latin typeface="Arial" pitchFamily="34" charset="0"/>
              </a:endParaRPr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5643562" y="1124744"/>
            <a:ext cx="350043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Times New Roman" charset="0"/>
              <a:buNone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charset="0"/>
              </a:rPr>
              <a:t>AUTUMN  </a:t>
            </a: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Times New Roman" charset="0"/>
              </a:rPr>
              <a:t>2013</a:t>
            </a:r>
          </a:p>
          <a:p>
            <a:pPr algn="ctr" eaLnBrk="1" hangingPunct="1">
              <a:defRPr/>
            </a:pPr>
            <a:endParaRPr lang="it-IT" sz="2400" dirty="0" smtClean="0">
              <a:ea typeface="Times New Roman" charset="0"/>
              <a:cs typeface="Times New Roman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979712" y="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DISSEMINATION SINCE 2013</a:t>
            </a:r>
            <a:endParaRPr lang="it-IT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2138" y="0"/>
            <a:ext cx="2935287" cy="765175"/>
          </a:xfrm>
          <a:noFill/>
          <a:ln>
            <a:noFill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sz="4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s-PE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April </a:t>
            </a:r>
            <a:r>
              <a:rPr lang="es-PE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2014 </a:t>
            </a:r>
            <a:endParaRPr lang="es-PE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747" name="Immagine 3"/>
          <p:cNvPicPr>
            <a:picLocks noChangeAspect="1"/>
          </p:cNvPicPr>
          <p:nvPr/>
        </p:nvPicPr>
        <p:blipFill>
          <a:blip r:embed="rId2" cstate="print"/>
          <a:srcRect l="32410" t="51984" r="29523" b="2512"/>
          <a:stretch>
            <a:fillRect/>
          </a:stretch>
        </p:blipFill>
        <p:spPr bwMode="auto">
          <a:xfrm>
            <a:off x="1599127" y="908050"/>
            <a:ext cx="6200261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3870325" y="2333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Font typeface="Times New Roman" pitchFamily="18" charset="0"/>
              <a:buNone/>
            </a:pPr>
            <a:endParaRPr lang="it-IT" altLang="it-IT" b="1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0"/>
            <a:ext cx="483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4033143" cy="44033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ヒラギノ角ゴ Pro W3" pitchFamily="84" charset="-128"/>
              </a:defRPr>
            </a:lvl9pPr>
          </a:lstStyle>
          <a:p>
            <a:pPr algn="ctr">
              <a:buSzPct val="100000"/>
              <a:defRPr/>
            </a:pPr>
            <a:r>
              <a:rPr lang="it-IT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JULY</a:t>
            </a:r>
            <a:r>
              <a:rPr lang="it-IT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  <a:r>
              <a:rPr lang="it-IT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2014 </a:t>
            </a:r>
          </a:p>
          <a:p>
            <a:pPr algn="ctr">
              <a:buSzPct val="100000"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In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the province of Lecce, numerous outbreaks in the territory of Lecce are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identified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>
              <a:buSzPct val="100000"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 </a:t>
            </a:r>
          </a:p>
          <a:p>
            <a:pPr algn="ctr">
              <a:buSzPct val="100000"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It is not possible to eradicate the bacterium</a:t>
            </a:r>
          </a:p>
          <a:p>
            <a:pPr algn="ctr">
              <a:buSzPct val="100000"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CONTAINMENT measures are applied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6372200" y="1844675"/>
            <a:ext cx="27718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 smtClean="0">
                <a:latin typeface="Calibri" pitchFamily="34" charset="0"/>
              </a:rPr>
              <a:t>DELIMITED </a:t>
            </a:r>
            <a:r>
              <a:rPr lang="it-IT" altLang="it-IT" sz="2800" dirty="0" smtClean="0">
                <a:latin typeface="Calibri" pitchFamily="34" charset="0"/>
              </a:rPr>
              <a:t>AREAS</a:t>
            </a:r>
          </a:p>
          <a:p>
            <a:pPr algn="ctr"/>
            <a:r>
              <a:rPr lang="it-IT" altLang="it-IT" sz="2800" dirty="0" smtClean="0">
                <a:latin typeface="Calibri" pitchFamily="34" charset="0"/>
              </a:rPr>
              <a:t>August 2015</a:t>
            </a:r>
            <a:endParaRPr lang="it-IT" altLang="it-IT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altLang="it-IT" sz="2800" dirty="0" err="1" smtClean="0">
                <a:solidFill>
                  <a:schemeClr val="tx1"/>
                </a:solidFill>
                <a:latin typeface="Calibri" pitchFamily="34" charset="0"/>
              </a:rPr>
              <a:t>Outbreak</a:t>
            </a:r>
            <a:r>
              <a:rPr lang="it-IT" altLang="it-IT" sz="28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it-IT" altLang="it-IT" sz="2800" dirty="0" err="1">
                <a:solidFill>
                  <a:schemeClr val="tx1"/>
                </a:solidFill>
                <a:latin typeface="Calibri" pitchFamily="34" charset="0"/>
              </a:rPr>
              <a:t>Oria</a:t>
            </a:r>
            <a:r>
              <a:rPr lang="it-IT" altLang="it-IT" sz="2800" dirty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it-IT" altLang="it-IT" sz="4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3795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110"/>
            <a:ext cx="6577736" cy="691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32656"/>
            <a:ext cx="3743909" cy="6192624"/>
            <a:chOff x="2269" y="590"/>
            <a:chExt cx="3445" cy="3765"/>
          </a:xfrm>
        </p:grpSpPr>
        <p:sp>
          <p:nvSpPr>
            <p:cNvPr id="177165" name="Text Box 3"/>
            <p:cNvSpPr txBox="1">
              <a:spLocks noChangeArrowheads="1"/>
            </p:cNvSpPr>
            <p:nvPr/>
          </p:nvSpPr>
          <p:spPr bwMode="auto">
            <a:xfrm>
              <a:off x="2998" y="590"/>
              <a:ext cx="192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800" b="1" dirty="0" err="1">
                  <a:latin typeface="Calibri" pitchFamily="34" charset="0"/>
                  <a:ea typeface="ヒラギノ角ゴ Pro W3"/>
                  <a:cs typeface="Calibri" pitchFamily="34" charset="0"/>
                </a:rPr>
                <a:t>October</a:t>
              </a:r>
              <a:r>
                <a:rPr lang="it-IT" sz="2800" b="1" dirty="0">
                  <a:latin typeface="Calibri" pitchFamily="34" charset="0"/>
                  <a:ea typeface="ヒラギノ角ゴ Pro W3"/>
                  <a:cs typeface="Calibri" pitchFamily="34" charset="0"/>
                </a:rPr>
                <a:t> 2013</a:t>
              </a:r>
            </a:p>
          </p:txBody>
        </p:sp>
        <p:sp>
          <p:nvSpPr>
            <p:cNvPr id="177166" name="Text Box 4"/>
            <p:cNvSpPr txBox="1">
              <a:spLocks noChangeArrowheads="1"/>
            </p:cNvSpPr>
            <p:nvPr/>
          </p:nvSpPr>
          <p:spPr bwMode="auto">
            <a:xfrm>
              <a:off x="2269" y="1047"/>
              <a:ext cx="3445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t-IT" sz="2400" b="1" dirty="0" err="1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Identification</a:t>
              </a:r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</a:t>
              </a:r>
              <a:r>
                <a:rPr lang="it-IT" sz="2400" b="1" dirty="0" err="1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of</a:t>
              </a:r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</a:t>
              </a:r>
              <a:r>
                <a:rPr lang="it-IT" sz="2400" b="1" i="1" dirty="0" err="1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Xylella</a:t>
              </a:r>
              <a:r>
                <a:rPr lang="it-IT" sz="2400" b="1" i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fastidiosa</a:t>
              </a:r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</a:t>
              </a:r>
            </a:p>
            <a:p>
              <a:pPr algn="ctr" eaLnBrk="1" hangingPunct="1"/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in </a:t>
              </a:r>
              <a:r>
                <a:rPr lang="it-IT" sz="2400" b="1" dirty="0" err="1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symtomatic</a:t>
              </a:r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</a:t>
              </a:r>
              <a:r>
                <a:rPr lang="it-IT" sz="2400" b="1" dirty="0" err="1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plants</a:t>
              </a:r>
              <a:r>
                <a:rPr lang="it-IT" sz="2400" b="1" dirty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 </a:t>
              </a:r>
              <a:r>
                <a:rPr lang="it-IT" sz="2400" b="1" dirty="0" smtClean="0">
                  <a:solidFill>
                    <a:srgbClr val="000000"/>
                  </a:solidFill>
                  <a:latin typeface="Calibri" pitchFamily="34" charset="0"/>
                  <a:ea typeface="ヒラギノ角ゴ Pro W3"/>
                  <a:cs typeface="Calibri" pitchFamily="34" charset="0"/>
                </a:rPr>
                <a:t>olive</a:t>
              </a:r>
              <a:endPara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endParaRPr>
            </a:p>
          </p:txBody>
        </p:sp>
        <p:pic>
          <p:nvPicPr>
            <p:cNvPr id="177167" name="Picture 10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9" y="2735"/>
              <a:ext cx="3142" cy="1620"/>
            </a:xfrm>
            <a:prstGeom prst="rect">
              <a:avLst/>
            </a:prstGeom>
            <a:noFill/>
            <a:ln w="9525">
              <a:solidFill>
                <a:srgbClr val="D9353D"/>
              </a:solidFill>
              <a:miter lim="800000"/>
              <a:headEnd/>
              <a:tailEnd/>
            </a:ln>
          </p:spPr>
        </p:pic>
      </p:grpSp>
      <p:pic>
        <p:nvPicPr>
          <p:cNvPr id="177157" name="Picture 3" descr="Salen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7751" y="620688"/>
            <a:ext cx="5356249" cy="54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8" name="Oval 4"/>
          <p:cNvSpPr>
            <a:spLocks noChangeArrowheads="1"/>
          </p:cNvSpPr>
          <p:nvPr/>
        </p:nvSpPr>
        <p:spPr bwMode="auto">
          <a:xfrm>
            <a:off x="5436096" y="3573016"/>
            <a:ext cx="504056" cy="486916"/>
          </a:xfrm>
          <a:prstGeom prst="ellipse">
            <a:avLst/>
          </a:prstGeom>
          <a:noFill/>
          <a:ln w="38100">
            <a:solidFill>
              <a:srgbClr val="FD2B3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dirty="0">
              <a:solidFill>
                <a:srgbClr val="FFD624"/>
              </a:solidFill>
              <a:latin typeface="Verdana" pitchFamily="34" charset="0"/>
            </a:endParaRPr>
          </a:p>
        </p:txBody>
      </p:sp>
      <p:sp>
        <p:nvSpPr>
          <p:cNvPr id="177159" name="Text Box 5"/>
          <p:cNvSpPr txBox="1">
            <a:spLocks noChangeArrowheads="1"/>
          </p:cNvSpPr>
          <p:nvPr/>
        </p:nvSpPr>
        <p:spPr bwMode="auto">
          <a:xfrm>
            <a:off x="4067944" y="5085184"/>
            <a:ext cx="19399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6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Salento </a:t>
            </a:r>
            <a:r>
              <a:rPr lang="it-IT" sz="1600" b="1" dirty="0" err="1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peninsula</a:t>
            </a:r>
            <a:endParaRPr lang="it-IT" sz="1600" b="1" dirty="0">
              <a:solidFill>
                <a:schemeClr val="bg1"/>
              </a:solidFill>
              <a:latin typeface="Arial" pitchFamily="34" charset="0"/>
              <a:ea typeface="ヒラギノ角ゴ Pro W3"/>
              <a:cs typeface="ヒラギノ角ゴ Pro W3"/>
            </a:endParaRPr>
          </a:p>
          <a:p>
            <a:pPr eaLnBrk="1" hangingPunct="1"/>
            <a:r>
              <a:rPr lang="it-IT" sz="16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Province </a:t>
            </a:r>
            <a:r>
              <a:rPr lang="it-IT" sz="1600" b="1" dirty="0" err="1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of</a:t>
            </a:r>
            <a:r>
              <a:rPr lang="it-IT" sz="16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 Lecce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magine 1" descr="Alleagto 1 - DDS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308304" cy="68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6228184" y="1916832"/>
            <a:ext cx="2915816" cy="126188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 smtClean="0">
                <a:latin typeface="Calibri" pitchFamily="34" charset="0"/>
              </a:rPr>
              <a:t>DELIMITED AREAS </a:t>
            </a:r>
            <a:endParaRPr lang="it-IT" altLang="it-IT" sz="2800" dirty="0" smtClean="0">
              <a:latin typeface="Calibri" pitchFamily="34" charset="0"/>
            </a:endParaRPr>
          </a:p>
          <a:p>
            <a:pPr algn="ctr"/>
            <a:r>
              <a:rPr lang="it-IT" altLang="it-IT" sz="2400" dirty="0" err="1" smtClean="0">
                <a:solidFill>
                  <a:schemeClr val="tx1"/>
                </a:solidFill>
                <a:latin typeface="Calibri" pitchFamily="34" charset="0"/>
              </a:rPr>
              <a:t>Decision</a:t>
            </a:r>
            <a:r>
              <a:rPr lang="it-IT" altLang="it-IT" sz="2400" dirty="0" smtClean="0">
                <a:solidFill>
                  <a:schemeClr val="tx1"/>
                </a:solidFill>
                <a:latin typeface="Calibri" pitchFamily="34" charset="0"/>
              </a:rPr>
              <a:t> UE/2016/764</a:t>
            </a:r>
            <a:endParaRPr lang="it-IT" altLang="it-IT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35696" y="4077072"/>
            <a:ext cx="252028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CONTAINMENT  ZONE</a:t>
            </a:r>
          </a:p>
          <a:p>
            <a:pPr algn="ctr"/>
            <a:r>
              <a:rPr lang="it-IT" b="1" dirty="0" smtClean="0"/>
              <a:t>20 KM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3140968"/>
            <a:ext cx="165618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BUFFER  ZONE</a:t>
            </a:r>
          </a:p>
          <a:p>
            <a:pPr algn="ctr"/>
            <a:r>
              <a:rPr lang="it-IT" dirty="0" smtClean="0"/>
              <a:t>10 KM</a:t>
            </a:r>
            <a:endParaRPr lang="it-IT" dirty="0"/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07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6228184" y="1916832"/>
            <a:ext cx="2915816" cy="126188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 smtClean="0">
                <a:latin typeface="Calibri" pitchFamily="34" charset="0"/>
              </a:rPr>
              <a:t>DELIMITED AREAS </a:t>
            </a:r>
            <a:endParaRPr lang="it-IT" altLang="it-IT" sz="2800" dirty="0" smtClean="0">
              <a:latin typeface="Calibri" pitchFamily="34" charset="0"/>
            </a:endParaRPr>
          </a:p>
          <a:p>
            <a:pPr algn="ctr"/>
            <a:r>
              <a:rPr lang="it-IT" altLang="it-IT" sz="2400" dirty="0" err="1" smtClean="0">
                <a:solidFill>
                  <a:schemeClr val="tx1"/>
                </a:solidFill>
                <a:latin typeface="Calibri" pitchFamily="34" charset="0"/>
              </a:rPr>
              <a:t>Decision</a:t>
            </a:r>
            <a:r>
              <a:rPr lang="it-IT" altLang="it-IT" sz="2400" dirty="0" smtClean="0">
                <a:solidFill>
                  <a:schemeClr val="tx1"/>
                </a:solidFill>
                <a:latin typeface="Calibri" pitchFamily="34" charset="0"/>
              </a:rPr>
              <a:t> UE/2018/927</a:t>
            </a:r>
            <a:endParaRPr lang="it-IT" altLang="it-IT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3573016"/>
            <a:ext cx="165618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BUFFER  ZONE</a:t>
            </a:r>
          </a:p>
          <a:p>
            <a:pPr algn="ctr"/>
            <a:r>
              <a:rPr lang="it-IT" dirty="0" smtClean="0"/>
              <a:t>10 KM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123728" y="4725144"/>
            <a:ext cx="273630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CONTAINMENT  ZONE</a:t>
            </a:r>
          </a:p>
          <a:p>
            <a:pPr algn="ctr"/>
            <a:r>
              <a:rPr lang="it-IT" b="1" dirty="0" smtClean="0"/>
              <a:t>20 KM</a:t>
            </a:r>
            <a:endParaRPr lang="it-IT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0"/>
            <a:ext cx="7543800" cy="83814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latin typeface="+mn-lt"/>
                <a:cs typeface="Arial" pitchFamily="34" charset="0"/>
              </a:rPr>
              <a:t>SURVEY ACTIVITIES</a:t>
            </a:r>
            <a:endParaRPr lang="it-IT" sz="3600" b="1" dirty="0" smtClean="0">
              <a:latin typeface="+mn-lt"/>
              <a:cs typeface="Arial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760640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cs typeface="Arial" pitchFamily="34" charset="0"/>
              </a:rPr>
              <a:t>Monitoring activities </a:t>
            </a:r>
            <a:r>
              <a:rPr lang="en-US" sz="2400" dirty="0" smtClean="0">
                <a:cs typeface="Arial" pitchFamily="34" charset="0"/>
              </a:rPr>
              <a:t>by </a:t>
            </a:r>
            <a:r>
              <a:rPr lang="en-US" sz="2400" dirty="0" smtClean="0">
                <a:cs typeface="Arial" pitchFamily="34" charset="0"/>
              </a:rPr>
              <a:t>regional inspectors and </a:t>
            </a:r>
            <a:r>
              <a:rPr lang="en-US" sz="2400" dirty="0" err="1" smtClean="0">
                <a:cs typeface="Arial" pitchFamily="34" charset="0"/>
              </a:rPr>
              <a:t>phytosanitary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>agents.</a:t>
            </a:r>
            <a:endParaRPr lang="it-IT" sz="2400" dirty="0" smtClean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Priority given to buffer zone </a:t>
            </a:r>
            <a:r>
              <a:rPr lang="en-US" sz="2400" dirty="0" smtClean="0">
                <a:cs typeface="Arial" pitchFamily="34" charset="0"/>
              </a:rPr>
              <a:t>10 km (north </a:t>
            </a:r>
            <a:r>
              <a:rPr lang="en-US" sz="2400" dirty="0" smtClean="0">
                <a:cs typeface="Arial" pitchFamily="34" charset="0"/>
              </a:rPr>
              <a:t>- south direction) and then to the infected zone (20 km) and other regional free zone.</a:t>
            </a:r>
          </a:p>
          <a:p>
            <a:pPr algn="ctr">
              <a:buNone/>
            </a:pPr>
            <a:r>
              <a:rPr lang="fr-BE" sz="2400" b="1" u="sng" dirty="0" smtClean="0">
                <a:cs typeface="Arial" pitchFamily="34" charset="0"/>
              </a:rPr>
              <a:t>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170 technicians </a:t>
            </a:r>
            <a:r>
              <a:rPr lang="en-US" sz="2400" dirty="0" smtClean="0">
                <a:cs typeface="Arial" pitchFamily="34" charset="0"/>
              </a:rPr>
              <a:t>(phytosanitary agents)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84 teams (2 technicians per team)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20 hectares per team / 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smtClean="0">
                <a:cs typeface="Arial" pitchFamily="34" charset="0"/>
              </a:rPr>
              <a:t> 2.000/2.500 </a:t>
            </a:r>
            <a:r>
              <a:rPr lang="it-IT" sz="2400" dirty="0" err="1" smtClean="0">
                <a:cs typeface="Arial" pitchFamily="34" charset="0"/>
              </a:rPr>
              <a:t>samples</a:t>
            </a:r>
            <a:r>
              <a:rPr lang="it-IT" sz="2400" dirty="0" smtClean="0">
                <a:cs typeface="Arial" pitchFamily="34" charset="0"/>
              </a:rPr>
              <a:t> </a:t>
            </a:r>
            <a:r>
              <a:rPr lang="it-IT" sz="2400" dirty="0" err="1" smtClean="0">
                <a:cs typeface="Arial" pitchFamily="34" charset="0"/>
              </a:rPr>
              <a:t>taken</a:t>
            </a:r>
            <a:r>
              <a:rPr lang="it-IT" sz="2400" dirty="0" smtClean="0">
                <a:cs typeface="Arial" pitchFamily="34" charset="0"/>
              </a:rPr>
              <a:t> per </a:t>
            </a:r>
            <a:r>
              <a:rPr lang="it-IT" sz="2400" dirty="0" err="1" smtClean="0">
                <a:cs typeface="Arial" pitchFamily="34" charset="0"/>
              </a:rPr>
              <a:t>day</a:t>
            </a:r>
            <a:endParaRPr lang="it-IT" sz="24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10 vehicles for collecting and transporting samples to laboratories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4 laboratories for ELISA analysis 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1 laboratory for molecular analysis (confirmation)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 1 center for data processing and cartography</a:t>
            </a:r>
          </a:p>
          <a:p>
            <a:endParaRPr lang="fr-BE" sz="2000" dirty="0"/>
          </a:p>
          <a:p>
            <a:endParaRPr lang="fr-BE" sz="2000" dirty="0"/>
          </a:p>
        </p:txBody>
      </p:sp>
    </p:spTree>
    <p:extLst>
      <p:ext uri="{BB962C8B-B14F-4D97-AF65-F5344CB8AC3E}">
        <p14:creationId xmlns="" xmlns:p14="http://schemas.microsoft.com/office/powerpoint/2010/main" val="31601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95536" y="0"/>
            <a:ext cx="85689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b="1" dirty="0" smtClean="0"/>
              <a:t>MONITORING </a:t>
            </a:r>
            <a:r>
              <a:rPr lang="it-IT" sz="2800" b="1" dirty="0" smtClean="0"/>
              <a:t>PHASES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Identification of the areas to be monitored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Visual inspections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Sampling of plant material and spy insects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Acquisition and transmission of field data to the central database through a smart device (App)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  Laboratory analysis (ELISA e PCR for plant samples)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  Data management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  Development of maps in GIS environment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latin typeface="Goudy Old Style" pitchFamily="18" charset="0"/>
                <a:cs typeface="Times New Roman" pitchFamily="18" charset="0"/>
              </a:rPr>
              <a:t>  Definition and application of control measures</a:t>
            </a:r>
          </a:p>
          <a:p>
            <a:pPr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it-IT" altLang="en-US" sz="2400" b="1" dirty="0">
              <a:latin typeface="Goudy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22"/>
          <p:cNvSpPr>
            <a:spLocks noChangeArrowheads="1"/>
          </p:cNvSpPr>
          <p:nvPr/>
        </p:nvSpPr>
        <p:spPr bwMode="auto">
          <a:xfrm>
            <a:off x="250825" y="3068638"/>
            <a:ext cx="4537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1400">
                <a:solidFill>
                  <a:srgbClr val="FFFFFF"/>
                </a:solidFill>
                <a:latin typeface="+mn-lt"/>
              </a:rPr>
              <a:t> </a:t>
            </a:r>
            <a:endParaRPr lang="en-GB" altLang="it-IT">
              <a:latin typeface="+mn-lt"/>
            </a:endParaRPr>
          </a:p>
        </p:txBody>
      </p:sp>
      <p:sp>
        <p:nvSpPr>
          <p:cNvPr id="17411" name="Rettangolo 14"/>
          <p:cNvSpPr>
            <a:spLocks noChangeArrowheads="1"/>
          </p:cNvSpPr>
          <p:nvPr/>
        </p:nvSpPr>
        <p:spPr bwMode="auto">
          <a:xfrm>
            <a:off x="684213" y="0"/>
            <a:ext cx="75247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4341813" algn="l"/>
              </a:tabLst>
            </a:pPr>
            <a:r>
              <a:rPr lang="it-IT" altLang="it-IT" sz="30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Reticolo cartografico</a:t>
            </a:r>
          </a:p>
        </p:txBody>
      </p:sp>
      <p:pic>
        <p:nvPicPr>
          <p:cNvPr id="32772" name="Oggetto 1"/>
          <p:cNvPicPr>
            <a:picLocks noChangeAspect="1" noChangeArrowheads="1"/>
          </p:cNvPicPr>
          <p:nvPr/>
        </p:nvPicPr>
        <p:blipFill>
          <a:blip r:embed="rId2" cstate="print"/>
          <a:srcRect b="-294"/>
          <a:stretch>
            <a:fillRect/>
          </a:stretch>
        </p:blipFill>
        <p:spPr bwMode="auto">
          <a:xfrm>
            <a:off x="179388" y="1916113"/>
            <a:ext cx="4321175" cy="244951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sp>
        <p:nvSpPr>
          <p:cNvPr id="17413" name="Rettangolo 5"/>
          <p:cNvSpPr>
            <a:spLocks noChangeArrowheads="1"/>
          </p:cNvSpPr>
          <p:nvPr/>
        </p:nvSpPr>
        <p:spPr bwMode="auto">
          <a:xfrm>
            <a:off x="539750" y="4581525"/>
            <a:ext cx="377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tabLst>
                <a:tab pos="4341813" algn="l"/>
              </a:tabLst>
            </a:pPr>
            <a:r>
              <a:rPr lang="it-IT" altLang="it-IT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Macro maglie regolari </a:t>
            </a:r>
          </a:p>
          <a:p>
            <a:pPr algn="ctr" eaLnBrk="1" hangingPunct="1">
              <a:tabLst>
                <a:tab pos="4341813" algn="l"/>
              </a:tabLst>
            </a:pPr>
            <a:r>
              <a:rPr lang="it-IT" altLang="it-IT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(3.490 km x 2.775 km)  ±1000 ha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 l="44931" t="28567" r="26719" b="36433"/>
          <a:stretch>
            <a:fillRect/>
          </a:stretch>
        </p:blipFill>
        <p:spPr bwMode="auto">
          <a:xfrm>
            <a:off x="4712012" y="3429000"/>
            <a:ext cx="4431988" cy="2464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415" name="Rettangolo 2"/>
          <p:cNvSpPr>
            <a:spLocks noChangeArrowheads="1"/>
          </p:cNvSpPr>
          <p:nvPr/>
        </p:nvSpPr>
        <p:spPr bwMode="auto">
          <a:xfrm>
            <a:off x="323528" y="620688"/>
            <a:ext cx="82661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en-US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Per monitorare il territorio in maniera omogenea ci si avvale  del reticolo cartografico </a:t>
            </a:r>
            <a:r>
              <a:rPr lang="it-IT" altLang="en-US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pugliese</a:t>
            </a:r>
          </a:p>
          <a:p>
            <a:pPr algn="ctr"/>
            <a:r>
              <a:rPr lang="en-US" altLang="it-IT" b="1" dirty="0" smtClean="0">
                <a:latin typeface="Calibri" pitchFamily="34" charset="0"/>
                <a:cs typeface="Times New Roman" pitchFamily="18" charset="0"/>
              </a:rPr>
              <a:t>In order to monitor the territory in a homogeneous manner, we use the </a:t>
            </a:r>
            <a:r>
              <a:rPr lang="en-US" altLang="it-IT" b="1" dirty="0" err="1" smtClean="0">
                <a:latin typeface="Calibri" pitchFamily="34" charset="0"/>
                <a:cs typeface="Times New Roman" pitchFamily="18" charset="0"/>
              </a:rPr>
              <a:t>Pugliese</a:t>
            </a:r>
            <a:r>
              <a:rPr lang="en-US" altLang="it-IT" b="1" dirty="0" smtClean="0">
                <a:latin typeface="Calibri" pitchFamily="34" charset="0"/>
                <a:cs typeface="Times New Roman" pitchFamily="18" charset="0"/>
              </a:rPr>
              <a:t> mapping network</a:t>
            </a:r>
            <a:endParaRPr lang="it-IT" altLang="it-IT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ttangolo 5"/>
          <p:cNvSpPr>
            <a:spLocks noChangeArrowheads="1"/>
          </p:cNvSpPr>
          <p:nvPr/>
        </p:nvSpPr>
        <p:spPr bwMode="auto">
          <a:xfrm>
            <a:off x="5580063" y="5876925"/>
            <a:ext cx="287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1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ctr" eaLnBrk="1" hangingPunct="1">
              <a:defRPr/>
            </a:pPr>
            <a:r>
              <a:rPr lang="it-IT" altLang="it-IT" sz="2000" dirty="0" smtClean="0">
                <a:solidFill>
                  <a:srgbClr val="000000"/>
                </a:solidFill>
                <a:latin typeface="Calibri" pitchFamily="34" charset="0"/>
                <a:cs typeface="Times New Roman" panose="02020603050405020304" pitchFamily="18" charset="0"/>
              </a:rPr>
              <a:t>Maglia di </a:t>
            </a:r>
            <a:r>
              <a:rPr lang="it-IT" altLang="it-IT" sz="2000" dirty="0">
                <a:solidFill>
                  <a:srgbClr val="000000"/>
                </a:solidFill>
                <a:latin typeface="Calibri" pitchFamily="34" charset="0"/>
                <a:cs typeface="Times New Roman" panose="02020603050405020304" pitchFamily="18" charset="0"/>
              </a:rPr>
              <a:t>100 m x 100 m </a:t>
            </a:r>
          </a:p>
          <a:p>
            <a:pPr algn="ctr" eaLnBrk="1" hangingPunct="1">
              <a:defRPr/>
            </a:pPr>
            <a:r>
              <a:rPr lang="it-IT" altLang="it-IT" sz="2000" dirty="0">
                <a:solidFill>
                  <a:srgbClr val="000000"/>
                </a:solidFill>
                <a:latin typeface="Calibri" pitchFamily="34" charset="0"/>
                <a:cs typeface="Times New Roman" panose="02020603050405020304" pitchFamily="18" charset="0"/>
              </a:rPr>
              <a:t>(ha 1.00.00)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2262" t="19187" r="28316" b="24415"/>
          <a:stretch/>
        </p:blipFill>
        <p:spPr>
          <a:xfrm>
            <a:off x="0" y="1700808"/>
            <a:ext cx="3185288" cy="37921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6" name="Text Box 7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22978"/>
            <a:ext cx="8640960" cy="877163"/>
          </a:xfrm>
        </p:spPr>
        <p:txBody>
          <a:bodyPr wrap="square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en-US" sz="34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>VISUAL INSPECTIONS AND  SAMPLING</a:t>
            </a:r>
            <a:endParaRPr lang="it-IT" altLang="en-US" sz="3400" i="1" dirty="0">
              <a:solidFill>
                <a:srgbClr val="D67F0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29703" name="Picture 2" descr="I:\IAMB GEN 2014\IPM\fotografie\xylella fastidiosa\xf 22 ge 2013\P1221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4788" y="1700808"/>
            <a:ext cx="2589212" cy="38000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uppo 7"/>
          <p:cNvGrpSpPr>
            <a:grpSpLocks/>
          </p:cNvGrpSpPr>
          <p:nvPr/>
        </p:nvGrpSpPr>
        <p:grpSpPr bwMode="auto">
          <a:xfrm>
            <a:off x="3203848" y="1700808"/>
            <a:ext cx="3132137" cy="3787775"/>
            <a:chOff x="1547664" y="0"/>
            <a:chExt cx="5832648" cy="6938738"/>
          </a:xfrm>
        </p:grpSpPr>
        <p:pic>
          <p:nvPicPr>
            <p:cNvPr id="35" name="Picture 2" descr="J:\Nuova cartella\Desk nov 2015\desktop 2015\foto xf\P1014359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 l="24532" t="36798" r="29675" b="22345"/>
            <a:stretch>
              <a:fillRect/>
            </a:stretch>
          </p:blipFill>
          <p:spPr bwMode="auto">
            <a:xfrm>
              <a:off x="1547664" y="0"/>
              <a:ext cx="5832648" cy="6938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2778" name="Line 32"/>
            <p:cNvSpPr>
              <a:spLocks noChangeShapeType="1"/>
            </p:cNvSpPr>
            <p:nvPr/>
          </p:nvSpPr>
          <p:spPr bwMode="auto">
            <a:xfrm flipV="1">
              <a:off x="3658415" y="4789648"/>
              <a:ext cx="215804" cy="482745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32779" name="Oval 25"/>
            <p:cNvSpPr>
              <a:spLocks noChangeArrowheads="1"/>
            </p:cNvSpPr>
            <p:nvPr/>
          </p:nvSpPr>
          <p:spPr bwMode="auto">
            <a:xfrm>
              <a:off x="3847614" y="4522102"/>
              <a:ext cx="227629" cy="229741"/>
            </a:xfrm>
            <a:prstGeom prst="ellipse">
              <a:avLst/>
            </a:prstGeom>
            <a:noFill/>
            <a:ln w="28575">
              <a:solidFill>
                <a:srgbClr val="3AD515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0" name="Rettangolo 1"/>
            <p:cNvSpPr>
              <a:spLocks noChangeArrowheads="1"/>
            </p:cNvSpPr>
            <p:nvPr/>
          </p:nvSpPr>
          <p:spPr bwMode="auto">
            <a:xfrm>
              <a:off x="6047052" y="1916440"/>
              <a:ext cx="298579" cy="151221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1" name="Rettangolo 10"/>
            <p:cNvSpPr>
              <a:spLocks noChangeArrowheads="1"/>
            </p:cNvSpPr>
            <p:nvPr/>
          </p:nvSpPr>
          <p:spPr bwMode="auto">
            <a:xfrm>
              <a:off x="6599866" y="2913921"/>
              <a:ext cx="301536" cy="14540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2" name="Rettangolo 11"/>
            <p:cNvSpPr>
              <a:spLocks noChangeArrowheads="1"/>
            </p:cNvSpPr>
            <p:nvPr/>
          </p:nvSpPr>
          <p:spPr bwMode="auto">
            <a:xfrm>
              <a:off x="5999752" y="3646763"/>
              <a:ext cx="298579" cy="1483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3" name="Rettangolo 12"/>
            <p:cNvSpPr>
              <a:spLocks noChangeArrowheads="1"/>
            </p:cNvSpPr>
            <p:nvPr/>
          </p:nvSpPr>
          <p:spPr bwMode="auto">
            <a:xfrm>
              <a:off x="5952452" y="4618070"/>
              <a:ext cx="298579" cy="1483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4" name="Rettangolo 14"/>
            <p:cNvSpPr>
              <a:spLocks noChangeArrowheads="1"/>
            </p:cNvSpPr>
            <p:nvPr/>
          </p:nvSpPr>
          <p:spPr bwMode="auto">
            <a:xfrm>
              <a:off x="6558479" y="4286546"/>
              <a:ext cx="301536" cy="1483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5" name="Rettangolo 17"/>
            <p:cNvSpPr>
              <a:spLocks noChangeArrowheads="1"/>
            </p:cNvSpPr>
            <p:nvPr/>
          </p:nvSpPr>
          <p:spPr bwMode="auto">
            <a:xfrm>
              <a:off x="5848983" y="2785964"/>
              <a:ext cx="298581" cy="1483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6" name="Rettangolo 18"/>
            <p:cNvSpPr>
              <a:spLocks noChangeArrowheads="1"/>
            </p:cNvSpPr>
            <p:nvPr/>
          </p:nvSpPr>
          <p:spPr bwMode="auto">
            <a:xfrm>
              <a:off x="2313328" y="1701240"/>
              <a:ext cx="301536" cy="14831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7" name="Rettangolo 21"/>
            <p:cNvSpPr>
              <a:spLocks noChangeArrowheads="1"/>
            </p:cNvSpPr>
            <p:nvPr/>
          </p:nvSpPr>
          <p:spPr bwMode="auto">
            <a:xfrm>
              <a:off x="2866144" y="2073478"/>
              <a:ext cx="301536" cy="14831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8" name="Rettangolo 22"/>
            <p:cNvSpPr>
              <a:spLocks noChangeArrowheads="1"/>
            </p:cNvSpPr>
            <p:nvPr/>
          </p:nvSpPr>
          <p:spPr bwMode="auto">
            <a:xfrm>
              <a:off x="2295590" y="2730709"/>
              <a:ext cx="301536" cy="14831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89" name="Rettangolo 23"/>
            <p:cNvSpPr>
              <a:spLocks noChangeArrowheads="1"/>
            </p:cNvSpPr>
            <p:nvPr/>
          </p:nvSpPr>
          <p:spPr bwMode="auto">
            <a:xfrm>
              <a:off x="2700595" y="4219659"/>
              <a:ext cx="301536" cy="151221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90" name="Rettangolo 24"/>
            <p:cNvSpPr>
              <a:spLocks noChangeArrowheads="1"/>
            </p:cNvSpPr>
            <p:nvPr/>
          </p:nvSpPr>
          <p:spPr bwMode="auto">
            <a:xfrm>
              <a:off x="2975524" y="1198139"/>
              <a:ext cx="301536" cy="1483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91" name="Rettangolo 25"/>
            <p:cNvSpPr>
              <a:spLocks noChangeArrowheads="1"/>
            </p:cNvSpPr>
            <p:nvPr/>
          </p:nvSpPr>
          <p:spPr bwMode="auto">
            <a:xfrm>
              <a:off x="3191330" y="3062233"/>
              <a:ext cx="301536" cy="14831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92" name="Rettangolo 26"/>
            <p:cNvSpPr>
              <a:spLocks noChangeArrowheads="1"/>
            </p:cNvSpPr>
            <p:nvPr/>
          </p:nvSpPr>
          <p:spPr bwMode="auto">
            <a:xfrm>
              <a:off x="2195078" y="3428655"/>
              <a:ext cx="301536" cy="14831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it-IT" altLang="it-IT" sz="2400">
                <a:latin typeface="+mn-lt"/>
              </a:endParaRPr>
            </a:p>
          </p:txBody>
        </p:sp>
        <p:sp>
          <p:nvSpPr>
            <p:cNvPr id="32793" name="Oval 4"/>
            <p:cNvSpPr>
              <a:spLocks noChangeArrowheads="1"/>
            </p:cNvSpPr>
            <p:nvPr/>
          </p:nvSpPr>
          <p:spPr bwMode="auto">
            <a:xfrm rot="5400000">
              <a:off x="2664202" y="1954759"/>
              <a:ext cx="4176038" cy="13657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2800" b="1">
                <a:latin typeface="+mn-lt"/>
              </a:endParaRPr>
            </a:p>
          </p:txBody>
        </p:sp>
        <p:sp>
          <p:nvSpPr>
            <p:cNvPr id="52" name="Croce 51"/>
            <p:cNvSpPr/>
            <p:nvPr/>
          </p:nvSpPr>
          <p:spPr>
            <a:xfrm>
              <a:off x="4571890" y="1052734"/>
              <a:ext cx="431610" cy="433307"/>
            </a:xfrm>
            <a:prstGeom prst="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alt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53" name="Croce 52"/>
            <p:cNvSpPr/>
            <p:nvPr/>
          </p:nvSpPr>
          <p:spPr>
            <a:xfrm>
              <a:off x="4500940" y="2349749"/>
              <a:ext cx="431610" cy="427490"/>
            </a:xfrm>
            <a:prstGeom prst="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alt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54" name="Croce 53"/>
            <p:cNvSpPr/>
            <p:nvPr/>
          </p:nvSpPr>
          <p:spPr>
            <a:xfrm>
              <a:off x="4500940" y="3646763"/>
              <a:ext cx="431610" cy="430400"/>
            </a:xfrm>
            <a:prstGeom prst="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altLang="it-IT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3" y="855663"/>
            <a:ext cx="844061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4358054" y="2244726"/>
            <a:ext cx="844062" cy="9874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altLang="it-IT">
              <a:latin typeface="Times New Roman" pitchFamily="18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979735" y="2284414"/>
            <a:ext cx="844062" cy="7381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altLang="it-IT">
              <a:latin typeface="Times New Roman" pitchFamily="18" charset="0"/>
            </a:endParaRPr>
          </a:p>
        </p:txBody>
      </p:sp>
      <p:sp>
        <p:nvSpPr>
          <p:cNvPr id="9221" name="Rettangolo 6"/>
          <p:cNvSpPr>
            <a:spLocks noChangeArrowheads="1"/>
          </p:cNvSpPr>
          <p:nvPr/>
        </p:nvSpPr>
        <p:spPr bwMode="auto">
          <a:xfrm>
            <a:off x="2267744" y="260648"/>
            <a:ext cx="4858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sng" dirty="0" err="1">
                <a:latin typeface="Calibri" pitchFamily="34" charset="0"/>
              </a:rPr>
              <a:t>Correlation</a:t>
            </a:r>
            <a:r>
              <a:rPr lang="it-IT" sz="2400" b="1" u="sng" dirty="0">
                <a:latin typeface="Calibri" pitchFamily="34" charset="0"/>
              </a:rPr>
              <a:t> </a:t>
            </a:r>
            <a:r>
              <a:rPr lang="it-IT" sz="2400" b="1" u="sng" dirty="0" err="1">
                <a:latin typeface="Calibri" pitchFamily="34" charset="0"/>
              </a:rPr>
              <a:t>symptoms</a:t>
            </a:r>
            <a:r>
              <a:rPr lang="it-IT" sz="2400" b="1" u="sng" dirty="0">
                <a:latin typeface="Calibri" pitchFamily="34" charset="0"/>
              </a:rPr>
              <a:t> – </a:t>
            </a:r>
            <a:r>
              <a:rPr lang="it-IT" sz="2400" b="1" u="sng" dirty="0" err="1">
                <a:latin typeface="Calibri" pitchFamily="34" charset="0"/>
              </a:rPr>
              <a:t>Xf</a:t>
            </a:r>
            <a:r>
              <a:rPr lang="it-IT" sz="2400" b="1" u="sng" dirty="0">
                <a:latin typeface="Calibri" pitchFamily="34" charset="0"/>
              </a:rPr>
              <a:t> detection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grpSp>
        <p:nvGrpSpPr>
          <p:cNvPr id="2" name="Gruppo 19"/>
          <p:cNvGrpSpPr>
            <a:grpSpLocks/>
          </p:cNvGrpSpPr>
          <p:nvPr/>
        </p:nvGrpSpPr>
        <p:grpSpPr bwMode="auto">
          <a:xfrm>
            <a:off x="467544" y="0"/>
            <a:ext cx="8424936" cy="6858000"/>
            <a:chOff x="0" y="0"/>
            <a:chExt cx="6119495" cy="4589780"/>
          </a:xfrm>
        </p:grpSpPr>
        <p:pic>
          <p:nvPicPr>
            <p:cNvPr id="10245" name="Immagin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119495" cy="4589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rco 6"/>
            <p:cNvSpPr/>
            <p:nvPr/>
          </p:nvSpPr>
          <p:spPr>
            <a:xfrm rot="21368861">
              <a:off x="114296" y="1732962"/>
              <a:ext cx="4490196" cy="1755653"/>
            </a:xfrm>
            <a:prstGeom prst="arc">
              <a:avLst>
                <a:gd name="adj1" fmla="val 14058140"/>
                <a:gd name="adj2" fmla="val 20895430"/>
              </a:avLst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" name="Connettore 2 5"/>
            <p:cNvCxnSpPr/>
            <p:nvPr/>
          </p:nvCxnSpPr>
          <p:spPr>
            <a:xfrm>
              <a:off x="1819404" y="1056975"/>
              <a:ext cx="219262" cy="2484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6"/>
            <p:cNvCxnSpPr/>
            <p:nvPr/>
          </p:nvCxnSpPr>
          <p:spPr>
            <a:xfrm flipH="1">
              <a:off x="3838242" y="1018757"/>
              <a:ext cx="57148" cy="2961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9"/>
            <p:cNvCxnSpPr/>
            <p:nvPr/>
          </p:nvCxnSpPr>
          <p:spPr>
            <a:xfrm flipH="1">
              <a:off x="4200957" y="1295840"/>
              <a:ext cx="199434" cy="1994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10"/>
            <p:cNvCxnSpPr/>
            <p:nvPr/>
          </p:nvCxnSpPr>
          <p:spPr>
            <a:xfrm>
              <a:off x="2886554" y="970984"/>
              <a:ext cx="44319" cy="2866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1" descr="C:\Users\admin\Pictures\veglie 16 luglio\P1050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83" y="-22854"/>
            <a:ext cx="8469289" cy="68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377074" cy="302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1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682" y="3689424"/>
            <a:ext cx="5632318" cy="316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2" name="Immagin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205" y="15557"/>
            <a:ext cx="424934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0" y="0"/>
            <a:ext cx="3779912" cy="70173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A Gram-negative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xylem-restricted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bacterium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with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rod-shaped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cell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with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a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rippled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cell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wall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Transmitted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by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xylem-sap-feeding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sharpshooter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leafhoppers</a:t>
            </a: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Hemiptera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Cicadellidae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)  and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spittlebugs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(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Hemiptera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Cercopidae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).</a:t>
            </a: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Has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a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very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wide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natural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host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range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(more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than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300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species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) some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of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which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are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crops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of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economic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relevance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 (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grapevine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citrus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, coffee, 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olive,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stone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it-IT" altLang="it-IT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fruits</a:t>
            </a:r>
            <a:r>
              <a:rPr lang="it-IT" altLang="it-IT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it-IT" altLang="it-IT" sz="240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it-IT" altLang="it-IT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661" y="0"/>
            <a:ext cx="5290339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609600" y="733426"/>
            <a:ext cx="3905250" cy="6124575"/>
            <a:chOff x="321435" y="169214"/>
            <a:chExt cx="6014971" cy="6270223"/>
          </a:xfrm>
        </p:grpSpPr>
        <p:pic>
          <p:nvPicPr>
            <p:cNvPr id="12299" name="Immagine 3"/>
            <p:cNvPicPr>
              <a:picLocks noChangeAspect="1"/>
            </p:cNvPicPr>
            <p:nvPr/>
          </p:nvPicPr>
          <p:blipFill>
            <a:blip r:embed="rId2" cstate="print"/>
            <a:srcRect b="25212"/>
            <a:stretch>
              <a:fillRect/>
            </a:stretch>
          </p:blipFill>
          <p:spPr bwMode="auto">
            <a:xfrm>
              <a:off x="321436" y="169214"/>
              <a:ext cx="6014970" cy="2998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Immagine 4"/>
            <p:cNvPicPr>
              <a:picLocks noChangeAspect="1"/>
            </p:cNvPicPr>
            <p:nvPr/>
          </p:nvPicPr>
          <p:blipFill>
            <a:blip r:embed="rId3" cstate="print"/>
            <a:srcRect t="16150" r="14612" b="13991"/>
            <a:stretch>
              <a:fillRect/>
            </a:stretch>
          </p:blipFill>
          <p:spPr bwMode="auto">
            <a:xfrm>
              <a:off x="321435" y="3168203"/>
              <a:ext cx="5997627" cy="327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1" name="CasellaDiTesto 6"/>
          <p:cNvSpPr txBox="1">
            <a:spLocks noChangeArrowheads="1"/>
          </p:cNvSpPr>
          <p:nvPr/>
        </p:nvSpPr>
        <p:spPr bwMode="auto">
          <a:xfrm>
            <a:off x="981808" y="214313"/>
            <a:ext cx="315057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2200" b="1">
                <a:solidFill>
                  <a:srgbClr val="000000"/>
                </a:solidFill>
                <a:latin typeface="Calibri" pitchFamily="34" charset="0"/>
              </a:rPr>
              <a:t>Young portions</a:t>
            </a:r>
          </a:p>
        </p:txBody>
      </p:sp>
      <p:pic>
        <p:nvPicPr>
          <p:cNvPr id="12292" name="Immagine 7"/>
          <p:cNvPicPr>
            <a:picLocks noChangeAspect="1"/>
          </p:cNvPicPr>
          <p:nvPr/>
        </p:nvPicPr>
        <p:blipFill>
          <a:blip r:embed="rId4" cstate="print"/>
          <a:srcRect b="24696"/>
          <a:stretch>
            <a:fillRect/>
          </a:stretch>
        </p:blipFill>
        <p:spPr bwMode="auto">
          <a:xfrm>
            <a:off x="4557346" y="696914"/>
            <a:ext cx="4157297" cy="60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CasellaDiTesto 8"/>
          <p:cNvSpPr txBox="1">
            <a:spLocks noChangeArrowheads="1"/>
          </p:cNvSpPr>
          <p:nvPr/>
        </p:nvSpPr>
        <p:spPr bwMode="auto">
          <a:xfrm>
            <a:off x="5124450" y="225426"/>
            <a:ext cx="315204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2200" b="1">
                <a:solidFill>
                  <a:srgbClr val="000000"/>
                </a:solidFill>
                <a:latin typeface="Calibri" pitchFamily="34" charset="0"/>
              </a:rPr>
              <a:t>Mature cuttings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609600" y="733426"/>
            <a:ext cx="3729404" cy="61245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>
            <a:off x="609600" y="733425"/>
            <a:ext cx="3893527" cy="60277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2" descr="C:\Users\CNR_Ist.Vir.Vegetale\Desktop\FOTO\IMG_2603.JPG"/>
          <p:cNvPicPr>
            <a:picLocks noChangeAspect="1" noChangeArrowheads="1"/>
          </p:cNvPicPr>
          <p:nvPr/>
        </p:nvPicPr>
        <p:blipFill>
          <a:blip r:embed="rId5" cstate="print"/>
          <a:srcRect l="8034" t="22424" r="27113" b="30302"/>
          <a:stretch>
            <a:fillRect/>
          </a:stretch>
        </p:blipFill>
        <p:spPr bwMode="auto">
          <a:xfrm>
            <a:off x="4516316" y="5467351"/>
            <a:ext cx="2184889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Brace 4"/>
          <p:cNvSpPr/>
          <p:nvPr/>
        </p:nvSpPr>
        <p:spPr>
          <a:xfrm>
            <a:off x="5357446" y="3014664"/>
            <a:ext cx="341435" cy="542925"/>
          </a:xfrm>
          <a:prstGeom prst="leftBrace">
            <a:avLst>
              <a:gd name="adj1" fmla="val 8333"/>
              <a:gd name="adj2" fmla="val 48333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6529754" y="3475038"/>
            <a:ext cx="341435" cy="544512"/>
          </a:xfrm>
          <a:prstGeom prst="leftBrace">
            <a:avLst>
              <a:gd name="adj1" fmla="val 8333"/>
              <a:gd name="adj2" fmla="val 48333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63530" cy="688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428396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890"/>
            <a:ext cx="9000642" cy="635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WITH APPXYLELLA ALL PLANT DATA ARE REGISTERED AND ELABORAT MAPS</a:t>
            </a:r>
            <a:endParaRPr lang="it-IT" sz="2400" b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"/>
          <p:cNvPicPr>
            <a:picLocks noChangeAspect="1"/>
          </p:cNvPicPr>
          <p:nvPr/>
        </p:nvPicPr>
        <p:blipFill>
          <a:blip r:embed="rId2" cstate="print"/>
          <a:srcRect l="-2" t="7404"/>
          <a:stretch>
            <a:fillRect/>
          </a:stretch>
        </p:blipFill>
        <p:spPr bwMode="auto">
          <a:xfrm>
            <a:off x="395288" y="115888"/>
            <a:ext cx="8174037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5903893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 smtClean="0">
                <a:cs typeface="Times New Roman" pitchFamily="18" charset="0"/>
                <a:hlinkClick r:id="rId3"/>
              </a:rPr>
              <a:t>ON THE SITE </a:t>
            </a:r>
            <a:r>
              <a:rPr lang="it-IT" altLang="en-US" sz="2800" dirty="0" smtClean="0">
                <a:cs typeface="Times New Roman" pitchFamily="18" charset="0"/>
                <a:hlinkClick r:id="rId3"/>
              </a:rPr>
              <a:t>www.emergenzaxylella.it</a:t>
            </a:r>
            <a:endParaRPr lang="it-IT" altLang="en-US" sz="28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2800" dirty="0" smtClean="0">
                <a:cs typeface="Times New Roman" pitchFamily="18" charset="0"/>
                <a:hlinkClick r:id="rId3"/>
              </a:rPr>
              <a:t>ALL </a:t>
            </a:r>
            <a:r>
              <a:rPr lang="en-US" altLang="en-US" sz="2800" dirty="0" smtClean="0">
                <a:cs typeface="Times New Roman" pitchFamily="18" charset="0"/>
                <a:hlinkClick r:id="rId3"/>
              </a:rPr>
              <a:t>THE MONITORING DATA ARE </a:t>
            </a:r>
            <a:r>
              <a:rPr lang="en-US" altLang="en-US" sz="2800" dirty="0" smtClean="0">
                <a:cs typeface="Times New Roman" pitchFamily="18" charset="0"/>
                <a:hlinkClick r:id="rId3"/>
              </a:rPr>
              <a:t>PUBLISHED</a:t>
            </a:r>
            <a:endParaRPr lang="it-IT" altLang="en-US" sz="2800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3089"/>
            <a:ext cx="8106545" cy="573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Inspections </a:t>
            </a:r>
            <a:r>
              <a:rPr lang="en-US" sz="3200" dirty="0"/>
              <a:t>have also been carried out at service stations on major roads</a:t>
            </a:r>
            <a:endParaRPr lang="en-US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82" y="1"/>
            <a:ext cx="9167364" cy="66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4293096"/>
            <a:ext cx="298782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MONITORING BUFFER  ZONE  AND CONTAINMENT   ZONE </a:t>
            </a:r>
            <a:r>
              <a:rPr lang="it-IT" dirty="0" err="1" smtClean="0"/>
              <a:t>august</a:t>
            </a:r>
            <a:r>
              <a:rPr lang="it-IT" dirty="0" smtClean="0"/>
              <a:t> 2017- </a:t>
            </a:r>
            <a:r>
              <a:rPr lang="it-IT" dirty="0" err="1" smtClean="0"/>
              <a:t>april</a:t>
            </a:r>
            <a:r>
              <a:rPr lang="it-IT" dirty="0" smtClean="0"/>
              <a:t> 2018 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47" y="93931"/>
            <a:ext cx="9288047" cy="66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4293096"/>
            <a:ext cx="39239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MONITORING  FREE  ZONE</a:t>
            </a:r>
          </a:p>
          <a:p>
            <a:pPr algn="ctr"/>
            <a:r>
              <a:rPr lang="it-IT" dirty="0" smtClean="0"/>
              <a:t>  </a:t>
            </a:r>
            <a:r>
              <a:rPr lang="it-IT" dirty="0" err="1" smtClean="0"/>
              <a:t>august</a:t>
            </a:r>
            <a:r>
              <a:rPr lang="it-IT" dirty="0" smtClean="0"/>
              <a:t> 2017- </a:t>
            </a:r>
            <a:r>
              <a:rPr lang="it-IT" dirty="0" err="1" smtClean="0"/>
              <a:t>april</a:t>
            </a:r>
            <a:r>
              <a:rPr lang="it-IT" dirty="0" smtClean="0"/>
              <a:t> 2018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63" y="476672"/>
            <a:ext cx="9021337" cy="634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5"/>
          <p:cNvSpPr txBox="1">
            <a:spLocks noChangeArrowheads="1"/>
          </p:cNvSpPr>
          <p:nvPr/>
        </p:nvSpPr>
        <p:spPr bwMode="auto">
          <a:xfrm>
            <a:off x="323528" y="4941168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/>
              <a:t>100.000 ha </a:t>
            </a:r>
            <a:r>
              <a:rPr lang="it-IT" sz="2400" dirty="0" err="1"/>
              <a:t>Containment</a:t>
            </a:r>
            <a:r>
              <a:rPr lang="it-IT" sz="2400" dirty="0"/>
              <a:t> </a:t>
            </a:r>
            <a:r>
              <a:rPr lang="it-IT" sz="2400" dirty="0" smtClean="0"/>
              <a:t> zone</a:t>
            </a:r>
            <a:endParaRPr lang="it-IT" sz="2400" dirty="0"/>
          </a:p>
          <a:p>
            <a:r>
              <a:rPr lang="it-IT" sz="2400" dirty="0"/>
              <a:t>50.000 ha Buffer Zone</a:t>
            </a:r>
          </a:p>
          <a:p>
            <a:r>
              <a:rPr lang="it-IT" sz="2400" dirty="0" err="1"/>
              <a:t>Around</a:t>
            </a:r>
            <a:r>
              <a:rPr lang="it-IT" sz="2400" dirty="0"/>
              <a:t> 200.000 </a:t>
            </a:r>
            <a:r>
              <a:rPr lang="it-IT" sz="2400" dirty="0" err="1" smtClean="0"/>
              <a:t>plants</a:t>
            </a:r>
            <a:r>
              <a:rPr lang="it-IT" sz="2400" dirty="0" smtClean="0"/>
              <a:t> </a:t>
            </a:r>
            <a:r>
              <a:rPr lang="it-IT" sz="2400" dirty="0" err="1" smtClean="0"/>
              <a:t>plants</a:t>
            </a:r>
            <a:r>
              <a:rPr lang="it-IT" sz="2400" dirty="0" smtClean="0"/>
              <a:t> </a:t>
            </a:r>
            <a:r>
              <a:rPr lang="it-IT" sz="2400" dirty="0" err="1" smtClean="0"/>
              <a:t>sampled</a:t>
            </a:r>
            <a:r>
              <a:rPr lang="it-IT" sz="2400" dirty="0" smtClean="0"/>
              <a:t> and </a:t>
            </a:r>
            <a:r>
              <a:rPr lang="it-IT" sz="2400" dirty="0" err="1" smtClean="0"/>
              <a:t>analyzed</a:t>
            </a:r>
            <a:r>
              <a:rPr lang="it-IT" sz="2400" dirty="0" smtClean="0"/>
              <a:t>/</a:t>
            </a:r>
            <a:r>
              <a:rPr lang="it-IT" sz="2400" dirty="0" err="1" smtClean="0"/>
              <a:t>year</a:t>
            </a:r>
            <a:endParaRPr lang="en-GB" sz="2400" dirty="0">
              <a:solidFill>
                <a:srgbClr val="0F5494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1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Major </a:t>
            </a:r>
            <a:r>
              <a:rPr lang="it-IT" dirty="0" err="1" smtClean="0"/>
              <a:t>measures</a:t>
            </a:r>
            <a:r>
              <a:rPr lang="it-IT" dirty="0" smtClean="0"/>
              <a:t> in the </a:t>
            </a:r>
            <a:r>
              <a:rPr lang="it-IT" dirty="0" err="1" smtClean="0"/>
              <a:t>demarcated</a:t>
            </a:r>
            <a:r>
              <a:rPr lang="it-IT" dirty="0" smtClean="0"/>
              <a:t> </a:t>
            </a:r>
            <a:r>
              <a:rPr lang="it-IT" dirty="0" err="1" smtClean="0"/>
              <a:t>areas</a:t>
            </a:r>
            <a:endParaRPr lang="it-IT" dirty="0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251520" y="980729"/>
            <a:ext cx="8640960" cy="587727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43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SEVERE LIMITATION TO THE PLANT MOVEMENT IN THE DEMARCATED AREAS</a:t>
            </a:r>
          </a:p>
          <a:p>
            <a:pPr marL="1143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5494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Regulated plants species (plants for planting):</a:t>
            </a:r>
          </a:p>
          <a:p>
            <a:pPr marL="857250" marR="0" lvl="2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5494"/>
              </a:buClr>
              <a:buSzPct val="120000"/>
              <a:buFont typeface="Wingdings" pitchFamily="2" charset="2"/>
              <a:buChar char="Ø"/>
              <a:tabLst/>
              <a:defRPr/>
            </a:pPr>
            <a:endParaRPr kumimoji="0" lang="en-GB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5494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Specified plants </a:t>
            </a: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(ca. 300 plant species </a:t>
            </a:r>
            <a:r>
              <a:rPr kumimoji="0" lang="en-GB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susceptible to </a:t>
            </a:r>
            <a:r>
              <a:rPr kumimoji="0" lang="en-GB" altLang="en-US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Xf</a:t>
            </a:r>
            <a:r>
              <a:rPr kumimoji="0" lang="en-GB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worldwide</a:t>
            </a: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  <a:p>
            <a:pPr marL="40005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5494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5494"/>
              </a:buClr>
              <a:buSzPct val="120000"/>
              <a:buFont typeface="Wingdings" pitchFamily="2" charset="2"/>
              <a:buChar char="Ø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Host plants </a:t>
            </a: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(confirmed to host the strain/s of </a:t>
            </a:r>
            <a:r>
              <a:rPr kumimoji="0" lang="en-GB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Xf</a:t>
            </a:r>
            <a:r>
              <a:rPr kumimoji="0" lang="en-GB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specific demarcated area; in the Italian case: HOSTS OF THE LOCAL STRAIN OF SUB. PAUCA)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77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200" dirty="0" smtClean="0"/>
              <a:t>The export of </a:t>
            </a:r>
            <a:r>
              <a:rPr lang="it-IT" sz="3200" dirty="0" err="1" smtClean="0"/>
              <a:t>specified</a:t>
            </a:r>
            <a:r>
              <a:rPr lang="it-IT" sz="3200" dirty="0" smtClean="0"/>
              <a:t> </a:t>
            </a:r>
            <a:r>
              <a:rPr lang="it-IT" sz="3200" dirty="0" err="1" smtClean="0"/>
              <a:t>plants</a:t>
            </a:r>
            <a:r>
              <a:rPr lang="it-IT" sz="3200" dirty="0" smtClean="0"/>
              <a:t>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(</a:t>
            </a:r>
            <a:r>
              <a:rPr lang="en-GB" altLang="en-US" sz="2400" b="0" i="1" dirty="0">
                <a:ea typeface="Verdana" pitchFamily="34" charset="0"/>
                <a:cs typeface="Verdana" pitchFamily="34" charset="0"/>
              </a:rPr>
              <a:t>ca. 300 plant species </a:t>
            </a:r>
            <a:r>
              <a:rPr lang="en-GB" altLang="en-US" sz="2400" b="0" i="1" u="sng" dirty="0">
                <a:ea typeface="Verdana" pitchFamily="34" charset="0"/>
                <a:cs typeface="Verdana" pitchFamily="34" charset="0"/>
              </a:rPr>
              <a:t>susceptible to </a:t>
            </a:r>
            <a:r>
              <a:rPr lang="en-GB" altLang="en-US" sz="2400" b="0" i="1" u="sng" dirty="0" err="1">
                <a:ea typeface="Verdana" pitchFamily="34" charset="0"/>
                <a:cs typeface="Verdana" pitchFamily="34" charset="0"/>
              </a:rPr>
              <a:t>Xf</a:t>
            </a:r>
            <a:r>
              <a:rPr lang="en-GB" altLang="en-US" sz="2400" b="0" i="1" u="sng" dirty="0">
                <a:ea typeface="Verdana" pitchFamily="34" charset="0"/>
                <a:cs typeface="Verdana" pitchFamily="34" charset="0"/>
              </a:rPr>
              <a:t> worldwide</a:t>
            </a:r>
            <a:r>
              <a:rPr lang="it-IT" sz="3200" dirty="0" smtClean="0"/>
              <a:t>)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err="1" smtClean="0"/>
              <a:t>is</a:t>
            </a:r>
            <a:r>
              <a:rPr lang="it-IT" sz="3200" dirty="0" smtClean="0"/>
              <a:t> </a:t>
            </a:r>
            <a:r>
              <a:rPr lang="it-IT" sz="3200" dirty="0" err="1" smtClean="0"/>
              <a:t>prohibited</a:t>
            </a:r>
            <a:r>
              <a:rPr lang="it-IT" sz="3200" dirty="0" smtClean="0"/>
              <a:t>!</a:t>
            </a:r>
            <a:endParaRPr lang="it-IT" sz="3200" dirty="0"/>
          </a:p>
        </p:txBody>
      </p:sp>
      <p:pic>
        <p:nvPicPr>
          <p:cNvPr id="219139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72042"/>
            <a:ext cx="6391965" cy="528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 rot="1700547">
            <a:off x="3710858" y="2819193"/>
            <a:ext cx="3504009" cy="362743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reccia in giù 4"/>
          <p:cNvSpPr/>
          <p:nvPr/>
        </p:nvSpPr>
        <p:spPr>
          <a:xfrm rot="7227935">
            <a:off x="3701455" y="2105621"/>
            <a:ext cx="358775" cy="1570435"/>
          </a:xfrm>
          <a:prstGeom prst="down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Freccia in giù 6"/>
          <p:cNvSpPr/>
          <p:nvPr/>
        </p:nvSpPr>
        <p:spPr>
          <a:xfrm rot="7227935">
            <a:off x="3483968" y="2533452"/>
            <a:ext cx="360362" cy="1570435"/>
          </a:xfrm>
          <a:prstGeom prst="down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 rot="7227935">
            <a:off x="3247033" y="2965252"/>
            <a:ext cx="360362" cy="1570434"/>
          </a:xfrm>
          <a:prstGeom prst="down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grpSp>
        <p:nvGrpSpPr>
          <p:cNvPr id="3" name="Gruppo 15"/>
          <p:cNvGrpSpPr>
            <a:grpSpLocks/>
          </p:cNvGrpSpPr>
          <p:nvPr/>
        </p:nvGrpSpPr>
        <p:grpSpPr bwMode="auto">
          <a:xfrm>
            <a:off x="2868216" y="2205039"/>
            <a:ext cx="1541859" cy="2376487"/>
            <a:chOff x="2299855" y="2204864"/>
            <a:chExt cx="2056121" cy="2376264"/>
          </a:xfrm>
        </p:grpSpPr>
        <p:cxnSp>
          <p:nvCxnSpPr>
            <p:cNvPr id="219145" name="Connettore diritto 8"/>
            <p:cNvCxnSpPr>
              <a:cxnSpLocks noChangeShapeType="1"/>
            </p:cNvCxnSpPr>
            <p:nvPr/>
          </p:nvCxnSpPr>
          <p:spPr bwMode="auto">
            <a:xfrm>
              <a:off x="2299855" y="2424545"/>
              <a:ext cx="2056121" cy="2012567"/>
            </a:xfrm>
            <a:prstGeom prst="line">
              <a:avLst/>
            </a:prstGeom>
            <a:noFill/>
            <a:ln w="952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19146" name="Connettore diritto 9"/>
            <p:cNvCxnSpPr>
              <a:cxnSpLocks noChangeShapeType="1"/>
            </p:cNvCxnSpPr>
            <p:nvPr/>
          </p:nvCxnSpPr>
          <p:spPr bwMode="auto">
            <a:xfrm flipH="1">
              <a:off x="2440364" y="2204864"/>
              <a:ext cx="1791097" cy="2376264"/>
            </a:xfrm>
            <a:prstGeom prst="line">
              <a:avLst/>
            </a:prstGeom>
            <a:noFill/>
            <a:ln w="9525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3"/>
          <p:cNvSpPr txBox="1">
            <a:spLocks noChangeArrowheads="1"/>
          </p:cNvSpPr>
          <p:nvPr/>
        </p:nvSpPr>
        <p:spPr bwMode="auto">
          <a:xfrm>
            <a:off x="403623" y="574357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 sz="1600" b="1">
              <a:solidFill>
                <a:srgbClr val="FFD624"/>
              </a:solidFill>
              <a:latin typeface="Comic Sans MS" pitchFamily="66" charset="0"/>
              <a:ea typeface="ヒラギノ角ゴ Pro W3"/>
              <a:cs typeface="ヒラギノ角ゴ Pro W3"/>
            </a:endParaRPr>
          </a:p>
        </p:txBody>
      </p:sp>
      <p:grpSp>
        <p:nvGrpSpPr>
          <p:cNvPr id="2" name="Gruppo 2"/>
          <p:cNvGrpSpPr>
            <a:grpSpLocks/>
          </p:cNvGrpSpPr>
          <p:nvPr/>
        </p:nvGrpSpPr>
        <p:grpSpPr bwMode="auto">
          <a:xfrm>
            <a:off x="0" y="548680"/>
            <a:ext cx="8964488" cy="6309320"/>
            <a:chOff x="4578350" y="2207841"/>
            <a:chExt cx="7456487" cy="4602162"/>
          </a:xfrm>
        </p:grpSpPr>
        <p:sp>
          <p:nvSpPr>
            <p:cNvPr id="181257" name="Text Box 11"/>
            <p:cNvSpPr txBox="1">
              <a:spLocks noChangeArrowheads="1"/>
            </p:cNvSpPr>
            <p:nvPr/>
          </p:nvSpPr>
          <p:spPr bwMode="auto">
            <a:xfrm>
              <a:off x="4686855" y="4384675"/>
              <a:ext cx="153656" cy="336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altLang="it-IT" sz="2400" b="1">
                <a:solidFill>
                  <a:srgbClr val="FFD624"/>
                </a:solidFill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  <p:grpSp>
          <p:nvGrpSpPr>
            <p:cNvPr id="3" name="Gruppo 1"/>
            <p:cNvGrpSpPr>
              <a:grpSpLocks/>
            </p:cNvGrpSpPr>
            <p:nvPr/>
          </p:nvGrpSpPr>
          <p:grpSpPr bwMode="auto">
            <a:xfrm>
              <a:off x="4578350" y="2207841"/>
              <a:ext cx="7456487" cy="4602162"/>
              <a:chOff x="4578350" y="2207841"/>
              <a:chExt cx="7456487" cy="4602162"/>
            </a:xfrm>
          </p:grpSpPr>
          <p:pic>
            <p:nvPicPr>
              <p:cNvPr id="181260" name="Immagine 3"/>
              <p:cNvPicPr>
                <a:picLocks noChangeAspect="1"/>
              </p:cNvPicPr>
              <p:nvPr/>
            </p:nvPicPr>
            <p:blipFill>
              <a:blip r:embed="rId3" cstate="print"/>
              <a:srcRect l="-4407"/>
              <a:stretch>
                <a:fillRect/>
              </a:stretch>
            </p:blipFill>
            <p:spPr bwMode="auto">
              <a:xfrm>
                <a:off x="4578350" y="2207841"/>
                <a:ext cx="7456487" cy="460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uppo 2"/>
              <p:cNvGrpSpPr>
                <a:grpSpLocks/>
              </p:cNvGrpSpPr>
              <p:nvPr/>
            </p:nvGrpSpPr>
            <p:grpSpPr bwMode="auto">
              <a:xfrm>
                <a:off x="4894262" y="2277692"/>
                <a:ext cx="2673349" cy="2501900"/>
                <a:chOff x="823051" y="1103168"/>
                <a:chExt cx="2538549" cy="2170050"/>
              </a:xfrm>
            </p:grpSpPr>
            <p:pic>
              <p:nvPicPr>
                <p:cNvPr id="181262" name="Picture 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23051" y="1103168"/>
                  <a:ext cx="2538549" cy="2170050"/>
                </a:xfrm>
                <a:prstGeom prst="rect">
                  <a:avLst/>
                </a:prstGeom>
                <a:noFill/>
                <a:ln w="9525">
                  <a:solidFill>
                    <a:srgbClr val="FF624D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81263" name="CasellaDiTesto 1"/>
                <p:cNvSpPr txBox="1">
                  <a:spLocks noChangeArrowheads="1"/>
                </p:cNvSpPr>
                <p:nvPr/>
              </p:nvSpPr>
              <p:spPr bwMode="auto">
                <a:xfrm>
                  <a:off x="1233077" y="1978898"/>
                  <a:ext cx="1880433" cy="175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altLang="it-IT" sz="1200" b="1">
                      <a:solidFill>
                        <a:srgbClr val="FFFFFF"/>
                      </a:solidFill>
                      <a:latin typeface="Comic Sans MS" pitchFamily="66" charset="0"/>
                    </a:rPr>
                    <a:t>Multilocus</a:t>
                  </a:r>
                  <a:r>
                    <a:rPr lang="it-IT" altLang="it-IT" sz="1200" b="1">
                      <a:solidFill>
                        <a:srgbClr val="FFFFFF"/>
                      </a:solidFill>
                      <a:latin typeface="Verdana" pitchFamily="34" charset="0"/>
                    </a:rPr>
                    <a:t> sequence typing</a:t>
                  </a:r>
                </a:p>
              </p:txBody>
            </p:sp>
          </p:grpSp>
        </p:grpSp>
        <p:sp>
          <p:nvSpPr>
            <p:cNvPr id="181259" name="Oval 7"/>
            <p:cNvSpPr>
              <a:spLocks noChangeArrowheads="1"/>
            </p:cNvSpPr>
            <p:nvPr/>
          </p:nvSpPr>
          <p:spPr bwMode="auto">
            <a:xfrm>
              <a:off x="7966075" y="6143253"/>
              <a:ext cx="644525" cy="56515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it-IT" altLang="it-IT" sz="8000" b="1">
                <a:solidFill>
                  <a:srgbClr val="FFD624"/>
                </a:solidFill>
                <a:latin typeface="Verdana" pitchFamily="34" charset="0"/>
              </a:endParaRPr>
            </a:p>
          </p:txBody>
        </p:sp>
      </p:grpSp>
      <p:sp>
        <p:nvSpPr>
          <p:cNvPr id="18125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The Salento strain </a:t>
            </a:r>
            <a:r>
              <a:rPr lang="it-IT" sz="2400" b="1" dirty="0" err="1" smtClea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of</a:t>
            </a:r>
            <a:r>
              <a:rPr lang="it-IT" sz="2400" b="1" dirty="0" smtClea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</a:t>
            </a:r>
            <a:r>
              <a:rPr lang="it-IT" sz="2400" b="1" i="1" dirty="0" err="1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Xylella</a:t>
            </a:r>
            <a:r>
              <a:rPr lang="it-IT" sz="2400" b="1" i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fastidiosa </a:t>
            </a:r>
            <a:r>
              <a: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belong</a:t>
            </a:r>
            <a:r>
              <a: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to</a:t>
            </a:r>
            <a:r>
              <a: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the </a:t>
            </a:r>
            <a:r>
              <a:rPr lang="it-IT" sz="2400" b="1" dirty="0" err="1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subspecies</a:t>
            </a:r>
            <a:r>
              <a:rPr lang="it-IT" sz="2400" b="1" dirty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</a:t>
            </a:r>
            <a:r>
              <a:rPr lang="it-IT" sz="2400" b="1" i="1" dirty="0" err="1" smtClea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pauca</a:t>
            </a:r>
            <a:r>
              <a:rPr lang="it-IT" sz="2400" b="1" i="1" dirty="0" smtClean="0">
                <a:solidFill>
                  <a:srgbClr val="000000"/>
                </a:solidFill>
                <a:latin typeface="Calibri" pitchFamily="34" charset="0"/>
                <a:ea typeface="ヒラギノ角ゴ Pro W3"/>
                <a:cs typeface="Calibri" pitchFamily="34" charset="0"/>
              </a:rPr>
              <a:t> ST53</a:t>
            </a:r>
            <a:endParaRPr lang="it-IT" sz="2400" b="1" dirty="0">
              <a:solidFill>
                <a:srgbClr val="000000"/>
              </a:solidFill>
              <a:latin typeface="Calibri" pitchFamily="34" charset="0"/>
              <a:ea typeface="ヒラギノ角ゴ Pro W3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5889"/>
            <a:ext cx="9144000" cy="177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200" dirty="0" err="1" smtClean="0"/>
              <a:t>Trade</a:t>
            </a:r>
            <a:r>
              <a:rPr lang="it-IT" sz="3200" dirty="0" smtClean="0"/>
              <a:t> and </a:t>
            </a:r>
            <a:r>
              <a:rPr lang="it-IT" sz="3200" dirty="0" err="1" smtClean="0"/>
              <a:t>movement</a:t>
            </a:r>
            <a:r>
              <a:rPr lang="it-IT" sz="3200" dirty="0" smtClean="0"/>
              <a:t> </a:t>
            </a:r>
            <a:r>
              <a:rPr lang="it-IT" sz="3200" dirty="0" smtClean="0">
                <a:solidFill>
                  <a:srgbClr val="FF0000"/>
                </a:solidFill>
              </a:rPr>
              <a:t>inside</a:t>
            </a:r>
            <a:r>
              <a:rPr lang="it-IT" sz="3200" dirty="0" smtClean="0"/>
              <a:t> of </a:t>
            </a:r>
            <a:r>
              <a:rPr lang="it-IT" sz="3200" dirty="0" err="1" smtClean="0"/>
              <a:t>demarcated</a:t>
            </a:r>
            <a:r>
              <a:rPr lang="it-IT" sz="3200" dirty="0" smtClean="0"/>
              <a:t> </a:t>
            </a:r>
            <a:r>
              <a:rPr lang="it-IT" sz="3200" dirty="0" err="1" smtClean="0"/>
              <a:t>areas</a:t>
            </a:r>
            <a:r>
              <a:rPr lang="it-IT" sz="3200" dirty="0" smtClean="0"/>
              <a:t> </a:t>
            </a:r>
            <a:r>
              <a:rPr lang="it-IT" sz="3200" dirty="0" err="1" smtClean="0"/>
              <a:t>is</a:t>
            </a:r>
            <a:r>
              <a:rPr lang="it-IT" sz="3200" dirty="0" smtClean="0"/>
              <a:t> </a:t>
            </a:r>
            <a:r>
              <a:rPr lang="it-IT" sz="3200" dirty="0" err="1" smtClean="0">
                <a:solidFill>
                  <a:srgbClr val="FF0000"/>
                </a:solidFill>
              </a:rPr>
              <a:t>prohibited</a:t>
            </a:r>
            <a:r>
              <a:rPr lang="it-IT" sz="3200" dirty="0" smtClean="0">
                <a:solidFill>
                  <a:srgbClr val="FF0000"/>
                </a:solidFill>
              </a:rPr>
              <a:t> for </a:t>
            </a:r>
            <a:r>
              <a:rPr lang="it-IT" sz="3200" dirty="0" err="1" smtClean="0">
                <a:solidFill>
                  <a:srgbClr val="FF0000"/>
                </a:solidFill>
              </a:rPr>
              <a:t>host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</a:rPr>
              <a:t>plants</a:t>
            </a:r>
            <a:r>
              <a:rPr lang="it-IT" sz="3200" dirty="0" smtClean="0"/>
              <a:t> </a:t>
            </a:r>
            <a:r>
              <a:rPr lang="it-IT" sz="3200" dirty="0" err="1" smtClean="0"/>
              <a:t>but</a:t>
            </a:r>
            <a:r>
              <a:rPr lang="it-IT" sz="3200" dirty="0" smtClean="0"/>
              <a:t> </a:t>
            </a:r>
            <a:r>
              <a:rPr lang="it-IT" sz="3200" u="sng" dirty="0" err="1" smtClean="0"/>
              <a:t>allowed</a:t>
            </a:r>
            <a:r>
              <a:rPr lang="it-IT" sz="3200" u="sng" dirty="0" smtClean="0"/>
              <a:t> for </a:t>
            </a:r>
            <a:r>
              <a:rPr lang="it-IT" sz="3200" u="sng" dirty="0" err="1" smtClean="0"/>
              <a:t>other</a:t>
            </a:r>
            <a:r>
              <a:rPr lang="it-IT" sz="3200" u="sng" dirty="0" smtClean="0"/>
              <a:t> </a:t>
            </a:r>
            <a:r>
              <a:rPr lang="it-IT" sz="3200" u="sng" dirty="0" err="1" smtClean="0"/>
              <a:t>specified</a:t>
            </a:r>
            <a:r>
              <a:rPr lang="it-IT" sz="3200" u="sng" dirty="0" smtClean="0"/>
              <a:t> </a:t>
            </a:r>
            <a:r>
              <a:rPr lang="it-IT" sz="3200" u="sng" dirty="0" err="1" smtClean="0"/>
              <a:t>plants</a:t>
            </a:r>
            <a:endParaRPr lang="it-IT" sz="3200" u="sng" dirty="0"/>
          </a:p>
        </p:txBody>
      </p:sp>
      <p:pic>
        <p:nvPicPr>
          <p:cNvPr id="220163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50687"/>
            <a:ext cx="6175941" cy="510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 rot="1700547">
            <a:off x="3712552" y="3054096"/>
            <a:ext cx="3168254" cy="324643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 rot="18088418">
            <a:off x="3571412" y="2415334"/>
            <a:ext cx="360363" cy="1570435"/>
          </a:xfrm>
          <a:prstGeom prst="down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olo 1"/>
          <p:cNvSpPr>
            <a:spLocks noGrp="1"/>
          </p:cNvSpPr>
          <p:nvPr>
            <p:ph type="title"/>
          </p:nvPr>
        </p:nvSpPr>
        <p:spPr>
          <a:xfrm>
            <a:off x="179512" y="620714"/>
            <a:ext cx="8784976" cy="93662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 impact (</a:t>
            </a:r>
            <a:r>
              <a:rPr lang="it-IT" dirty="0" err="1" smtClean="0"/>
              <a:t>of</a:t>
            </a:r>
            <a:r>
              <a:rPr lang="it-IT" dirty="0" smtClean="0"/>
              <a:t> the quarantine </a:t>
            </a:r>
            <a:r>
              <a:rPr lang="it-IT" dirty="0" err="1" smtClean="0"/>
              <a:t>measures</a:t>
            </a:r>
            <a:r>
              <a:rPr lang="it-IT" dirty="0" smtClean="0"/>
              <a:t>) on the </a:t>
            </a:r>
            <a:r>
              <a:rPr lang="it-IT" dirty="0" smtClean="0">
                <a:solidFill>
                  <a:srgbClr val="FF0000"/>
                </a:solidFill>
              </a:rPr>
              <a:t>nursery </a:t>
            </a:r>
            <a:r>
              <a:rPr lang="it-IT" dirty="0" err="1" smtClean="0">
                <a:solidFill>
                  <a:srgbClr val="FF0000"/>
                </a:solidFill>
              </a:rPr>
              <a:t>industry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221187" name="Segnaposto contenuto 2"/>
          <p:cNvSpPr>
            <a:spLocks noGrp="1"/>
          </p:cNvSpPr>
          <p:nvPr>
            <p:ph idx="1"/>
          </p:nvPr>
        </p:nvSpPr>
        <p:spPr>
          <a:xfrm>
            <a:off x="323528" y="2133600"/>
            <a:ext cx="8568952" cy="3633788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 smtClean="0"/>
              <a:t>Obvious</a:t>
            </a:r>
            <a:r>
              <a:rPr lang="it-IT" dirty="0" smtClean="0"/>
              <a:t> </a:t>
            </a:r>
            <a:r>
              <a:rPr lang="it-IT" dirty="0" err="1" smtClean="0"/>
              <a:t>traumatic</a:t>
            </a:r>
            <a:r>
              <a:rPr lang="it-IT" dirty="0" smtClean="0"/>
              <a:t> impact on </a:t>
            </a:r>
            <a:r>
              <a:rPr lang="it-IT" dirty="0" err="1" smtClean="0"/>
              <a:t>nurseries</a:t>
            </a:r>
            <a:r>
              <a:rPr lang="it-IT" dirty="0" smtClean="0"/>
              <a:t> </a:t>
            </a:r>
            <a:r>
              <a:rPr lang="it-IT" dirty="0" err="1" smtClean="0"/>
              <a:t>dealing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host</a:t>
            </a:r>
            <a:r>
              <a:rPr lang="it-IT" dirty="0" smtClean="0"/>
              <a:t> </a:t>
            </a:r>
            <a:r>
              <a:rPr lang="it-IT" dirty="0" err="1" smtClean="0"/>
              <a:t>plants</a:t>
            </a:r>
            <a:r>
              <a:rPr lang="it-IT" dirty="0" smtClean="0"/>
              <a:t>, </a:t>
            </a:r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prohibited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Negative impact on </a:t>
            </a:r>
            <a:r>
              <a:rPr lang="it-IT" dirty="0" err="1" smtClean="0"/>
              <a:t>nurseries</a:t>
            </a:r>
            <a:r>
              <a:rPr lang="it-IT" dirty="0" smtClean="0"/>
              <a:t> </a:t>
            </a:r>
            <a:r>
              <a:rPr lang="it-IT" dirty="0" err="1" smtClean="0"/>
              <a:t>dealing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specified</a:t>
            </a:r>
            <a:r>
              <a:rPr lang="it-IT" dirty="0" smtClean="0"/>
              <a:t> </a:t>
            </a:r>
            <a:r>
              <a:rPr lang="it-IT" dirty="0" err="1" smtClean="0"/>
              <a:t>plants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The major </a:t>
            </a:r>
            <a:r>
              <a:rPr lang="it-IT" dirty="0" err="1" smtClean="0"/>
              <a:t>district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grapevine</a:t>
            </a:r>
            <a:r>
              <a:rPr lang="it-IT" dirty="0" smtClean="0"/>
              <a:t> nursery </a:t>
            </a:r>
            <a:r>
              <a:rPr lang="it-IT" dirty="0" err="1" smtClean="0"/>
              <a:t>located</a:t>
            </a:r>
            <a:r>
              <a:rPr lang="it-IT" dirty="0" smtClean="0"/>
              <a:t> in the </a:t>
            </a:r>
            <a:r>
              <a:rPr lang="it-IT" dirty="0" err="1" smtClean="0"/>
              <a:t>infected</a:t>
            </a:r>
            <a:r>
              <a:rPr lang="it-IT" dirty="0" smtClean="0"/>
              <a:t> area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affected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678286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GB" altLang="en-US" sz="2400" u="sng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GB" altLang="en-US" sz="2400" u="sng" dirty="0" smtClean="0">
                <a:solidFill>
                  <a:schemeClr val="tx1"/>
                </a:solidFill>
                <a:latin typeface="+mj-lt"/>
              </a:rPr>
            </a:br>
            <a:r>
              <a:rPr lang="en-GB" altLang="en-US" sz="2800" u="sng" dirty="0" smtClean="0">
                <a:solidFill>
                  <a:schemeClr val="tx1"/>
                </a:solidFill>
                <a:latin typeface="+mj-lt"/>
              </a:rPr>
              <a:t>Derogation</a:t>
            </a:r>
            <a:r>
              <a:rPr lang="en-GB" altLang="en-US" sz="2800" dirty="0" smtClean="0">
                <a:latin typeface="+mj-lt"/>
              </a:rPr>
              <a:t> for </a:t>
            </a:r>
            <a:r>
              <a:rPr lang="en-GB" altLang="en-US" sz="2800" i="1" dirty="0" err="1" smtClean="0">
                <a:solidFill>
                  <a:srgbClr val="FF0000"/>
                </a:solidFill>
                <a:latin typeface="+mj-lt"/>
              </a:rPr>
              <a:t>Vitis</a:t>
            </a:r>
            <a:r>
              <a:rPr lang="en-GB" altLang="en-US" sz="2800" dirty="0" smtClean="0">
                <a:latin typeface="+mj-lt"/>
              </a:rPr>
              <a:t> submitted to Hot Water Treatment (50°C, 45 min)</a:t>
            </a:r>
            <a:br>
              <a:rPr lang="en-GB" altLang="en-US" sz="2800" dirty="0" smtClean="0">
                <a:latin typeface="+mj-lt"/>
              </a:rPr>
            </a:br>
            <a:r>
              <a:rPr lang="en-GB" altLang="en-US" sz="2800" dirty="0" smtClean="0">
                <a:latin typeface="+mj-lt"/>
              </a:rPr>
              <a:t>Decision UE/2017/2352</a:t>
            </a:r>
            <a:br>
              <a:rPr lang="en-GB" altLang="en-US" sz="2800" dirty="0" smtClean="0">
                <a:latin typeface="+mj-lt"/>
              </a:rPr>
            </a:br>
            <a:r>
              <a:rPr lang="en-GB" altLang="en-US" sz="2800" dirty="0" smtClean="0">
                <a:latin typeface="+mj-lt"/>
              </a:rPr>
              <a:t>Cabernet Sauvignon- </a:t>
            </a:r>
            <a:r>
              <a:rPr lang="en-GB" altLang="en-US" sz="2800" dirty="0" err="1" smtClean="0">
                <a:latin typeface="+mj-lt"/>
              </a:rPr>
              <a:t>Negroamaro</a:t>
            </a:r>
            <a:r>
              <a:rPr lang="en-GB" altLang="en-US" sz="2800" dirty="0" smtClean="0">
                <a:latin typeface="+mj-lt"/>
              </a:rPr>
              <a:t> – </a:t>
            </a:r>
            <a:r>
              <a:rPr lang="en-GB" altLang="en-US" sz="2800" dirty="0" err="1" smtClean="0">
                <a:latin typeface="+mj-lt"/>
              </a:rPr>
              <a:t>Primitivo</a:t>
            </a:r>
            <a:r>
              <a:rPr lang="en-GB" altLang="en-US" sz="2800" dirty="0" smtClean="0">
                <a:latin typeface="+mj-lt"/>
              </a:rPr>
              <a:t>  non specified plants </a:t>
            </a:r>
            <a:r>
              <a:rPr lang="en-GB" altLang="en-US" sz="2800" dirty="0" smtClean="0">
                <a:latin typeface="+mj-lt"/>
              </a:rPr>
              <a:t/>
            </a:r>
            <a:br>
              <a:rPr lang="en-GB" altLang="en-US" sz="2800" dirty="0" smtClean="0">
                <a:latin typeface="+mj-lt"/>
              </a:rPr>
            </a:br>
            <a:r>
              <a:rPr lang="en-GB" altLang="en-US" sz="2400" dirty="0" smtClean="0">
                <a:latin typeface="+mj-lt"/>
              </a:rPr>
              <a:t/>
            </a:r>
            <a:br>
              <a:rPr lang="en-GB" altLang="en-US" sz="2400" dirty="0" smtClean="0">
                <a:latin typeface="+mj-lt"/>
              </a:rPr>
            </a:br>
            <a:endParaRPr lang="it-IT" sz="2400" dirty="0">
              <a:latin typeface="+mj-lt"/>
            </a:endParaRPr>
          </a:p>
        </p:txBody>
      </p:sp>
      <p:pic>
        <p:nvPicPr>
          <p:cNvPr id="4" name="Picture 2" descr="C:\Users\Windows 7\Desktop\vite efsa august 2016\Vite Torre a Mare\termoterapia otranto\WP_20161117_10_48_10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7394840" cy="486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7236296" y="306896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THERMOTHERAPY SYSTEM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indent="0">
              <a:buFont typeface="Arial" pitchFamily="34" charset="0"/>
              <a:buNone/>
              <a:defRPr/>
            </a:pPr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sz="3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it-IT" dirty="0" smtClean="0"/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 smtClean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 smtClean="0">
              <a:solidFill>
                <a:srgbClr val="000000"/>
              </a:solidFill>
              <a:latin typeface="+mj-lt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dirty="0">
              <a:solidFill>
                <a:srgbClr val="000000"/>
              </a:solidFill>
              <a:latin typeface="+mj-lt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i="0" kern="1200" dirty="0" smtClean="0">
              <a:solidFill>
                <a:srgbClr val="000000"/>
              </a:solidFill>
              <a:latin typeface="+mj-lt"/>
              <a:ea typeface="MS PGothic" panose="020B0600070205080204" pitchFamily="34" charset="-128"/>
            </a:endParaRPr>
          </a:p>
          <a:p>
            <a:pPr indent="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3800" b="1" i="0" kern="1200" dirty="0" smtClean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In a </a:t>
            </a:r>
            <a:r>
              <a:rPr lang="en-GB" sz="3800" b="1" i="0" kern="1200" dirty="0" smtClean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radius of </a:t>
            </a:r>
            <a:r>
              <a:rPr lang="en-GB" sz="3800" b="1" i="0" kern="1200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100 m </a:t>
            </a:r>
            <a:r>
              <a:rPr lang="en-GB" sz="3800" b="1" i="0" kern="12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around infected plants, clear-cut of:</a:t>
            </a:r>
            <a:endParaRPr lang="it-IT" sz="3800" b="1" i="0" dirty="0">
              <a:latin typeface="+mj-lt"/>
            </a:endParaRPr>
          </a:p>
          <a:p>
            <a:pPr marL="457200" indent="0">
              <a:spcBef>
                <a:spcPts val="1200"/>
              </a:spcBef>
              <a:defRPr/>
            </a:pPr>
            <a:r>
              <a:rPr lang="en-GB" sz="3800" b="1" i="0" kern="12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Infected </a:t>
            </a:r>
            <a:r>
              <a:rPr lang="en-GB" sz="3800" b="1" i="0" kern="1200" dirty="0" smtClean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 plants </a:t>
            </a:r>
            <a:endParaRPr lang="it-IT" sz="3800" b="1" i="0" dirty="0">
              <a:latin typeface="+mj-lt"/>
            </a:endParaRPr>
          </a:p>
          <a:p>
            <a:pPr marL="457200" indent="0">
              <a:spcBef>
                <a:spcPts val="1200"/>
              </a:spcBef>
              <a:defRPr/>
            </a:pPr>
            <a:r>
              <a:rPr lang="en-GB" sz="3800" b="1" i="0" u="sng" kern="1200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Host plants, regardless of their health status</a:t>
            </a:r>
            <a:endParaRPr lang="it-IT" sz="3800" b="1" i="0" u="sng" dirty="0">
              <a:solidFill>
                <a:srgbClr val="FF0000"/>
              </a:solidFill>
              <a:latin typeface="+mj-lt"/>
            </a:endParaRPr>
          </a:p>
          <a:p>
            <a:pPr indent="0">
              <a:buFont typeface="Arial" pitchFamily="34" charset="0"/>
              <a:buNone/>
              <a:defRPr/>
            </a:pPr>
            <a:endParaRPr lang="it-IT" dirty="0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2" cstate="print"/>
          <a:srcRect l="7939" t="35236" r="8492" b="14563"/>
          <a:stretch>
            <a:fillRect/>
          </a:stretch>
        </p:blipFill>
        <p:spPr bwMode="auto">
          <a:xfrm>
            <a:off x="841940" y="1226111"/>
            <a:ext cx="6898412" cy="349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ERADICATION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237312"/>
          </a:xfrm>
        </p:spPr>
        <p:txBody>
          <a:bodyPr/>
          <a:lstStyle/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In the </a:t>
            </a:r>
            <a:r>
              <a:rPr lang="it-IT" b="1" dirty="0" err="1" smtClean="0">
                <a:solidFill>
                  <a:srgbClr val="FF0000"/>
                </a:solidFill>
              </a:rPr>
              <a:t>Infected</a:t>
            </a:r>
            <a:r>
              <a:rPr lang="it-IT" b="1" dirty="0" smtClean="0">
                <a:solidFill>
                  <a:srgbClr val="FF0000"/>
                </a:solidFill>
              </a:rPr>
              <a:t> Zone </a:t>
            </a:r>
            <a:r>
              <a:rPr lang="en-GB" altLang="en-US" b="1" dirty="0" smtClean="0">
                <a:solidFill>
                  <a:schemeClr val="accent1">
                    <a:lumMod val="25000"/>
                  </a:schemeClr>
                </a:solidFill>
              </a:rPr>
              <a:t>PLANTING</a:t>
            </a:r>
            <a:r>
              <a:rPr lang="en-GB" altLang="en-US" b="1" dirty="0" smtClean="0">
                <a:solidFill>
                  <a:srgbClr val="FF0000"/>
                </a:solidFill>
              </a:rPr>
              <a:t> of HOST PLANTS is </a:t>
            </a:r>
            <a:r>
              <a:rPr lang="en-GB" altLang="en-US" b="1" dirty="0" smtClean="0">
                <a:solidFill>
                  <a:schemeClr val="accent1">
                    <a:lumMod val="25000"/>
                  </a:schemeClr>
                </a:solidFill>
              </a:rPr>
              <a:t>PROHIBITED!</a:t>
            </a:r>
            <a:endParaRPr lang="it-IT" dirty="0"/>
          </a:p>
        </p:txBody>
      </p:sp>
      <p:pic>
        <p:nvPicPr>
          <p:cNvPr id="5" name="Immagin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365104"/>
            <a:ext cx="2126456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293097"/>
            <a:ext cx="2358282" cy="20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2641997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diritto 17"/>
          <p:cNvCxnSpPr>
            <a:cxnSpLocks noChangeShapeType="1"/>
          </p:cNvCxnSpPr>
          <p:nvPr/>
        </p:nvCxnSpPr>
        <p:spPr bwMode="auto">
          <a:xfrm>
            <a:off x="3851920" y="4365104"/>
            <a:ext cx="1959720" cy="2132856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Connettore diritto 17"/>
          <p:cNvCxnSpPr>
            <a:cxnSpLocks noChangeShapeType="1"/>
          </p:cNvCxnSpPr>
          <p:nvPr/>
        </p:nvCxnSpPr>
        <p:spPr bwMode="auto">
          <a:xfrm>
            <a:off x="6444208" y="4365104"/>
            <a:ext cx="1959720" cy="2132856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" name="Connettore diritto 17"/>
          <p:cNvCxnSpPr>
            <a:cxnSpLocks noChangeShapeType="1"/>
          </p:cNvCxnSpPr>
          <p:nvPr/>
        </p:nvCxnSpPr>
        <p:spPr bwMode="auto">
          <a:xfrm>
            <a:off x="323528" y="4149080"/>
            <a:ext cx="2880320" cy="2160240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" name="Connettore diritto 23"/>
          <p:cNvCxnSpPr>
            <a:cxnSpLocks noChangeShapeType="1"/>
          </p:cNvCxnSpPr>
          <p:nvPr/>
        </p:nvCxnSpPr>
        <p:spPr bwMode="auto">
          <a:xfrm flipH="1">
            <a:off x="3851920" y="4365104"/>
            <a:ext cx="2016150" cy="1971377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" name="Connettore diritto 23"/>
          <p:cNvCxnSpPr>
            <a:cxnSpLocks noChangeShapeType="1"/>
          </p:cNvCxnSpPr>
          <p:nvPr/>
        </p:nvCxnSpPr>
        <p:spPr bwMode="auto">
          <a:xfrm flipH="1">
            <a:off x="6588224" y="4509120"/>
            <a:ext cx="2016150" cy="1971377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" name="Connettore diritto 23"/>
          <p:cNvCxnSpPr>
            <a:cxnSpLocks noChangeShapeType="1"/>
          </p:cNvCxnSpPr>
          <p:nvPr/>
        </p:nvCxnSpPr>
        <p:spPr bwMode="auto">
          <a:xfrm flipH="1">
            <a:off x="323528" y="4293096"/>
            <a:ext cx="2664296" cy="2088232"/>
          </a:xfrm>
          <a:prstGeom prst="line">
            <a:avLst/>
          </a:prstGeom>
          <a:noFill/>
          <a:ln w="952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CasellaDiTesto 20"/>
          <p:cNvSpPr txBox="1"/>
          <p:nvPr/>
        </p:nvSpPr>
        <p:spPr>
          <a:xfrm>
            <a:off x="1043608" y="263691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b="1" dirty="0" smtClean="0">
                <a:solidFill>
                  <a:srgbClr val="FF0000"/>
                </a:solidFill>
              </a:rPr>
              <a:t>DECISION UE/2017/2352 </a:t>
            </a:r>
          </a:p>
          <a:p>
            <a:pPr algn="ctr"/>
            <a:r>
              <a:rPr lang="en-GB" altLang="en-US" sz="2400" b="1" dirty="0" smtClean="0">
                <a:solidFill>
                  <a:srgbClr val="FF0000"/>
                </a:solidFill>
              </a:rPr>
              <a:t>DEROGATION FOR </a:t>
            </a:r>
            <a:r>
              <a:rPr lang="it-IT" sz="2400" b="1" dirty="0" smtClean="0">
                <a:solidFill>
                  <a:srgbClr val="FF0000"/>
                </a:solidFill>
              </a:rPr>
              <a:t>RESISTANT CULTIVARS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/>
              <a:t>In </a:t>
            </a:r>
            <a:r>
              <a:rPr lang="it-IT" dirty="0" err="1" smtClean="0"/>
              <a:t>infected</a:t>
            </a:r>
            <a:r>
              <a:rPr lang="it-IT" dirty="0" smtClean="0"/>
              <a:t> zone </a:t>
            </a:r>
            <a:r>
              <a:rPr lang="it-IT" dirty="0" err="1" smtClean="0"/>
              <a:t>except</a:t>
            </a:r>
            <a:r>
              <a:rPr lang="it-IT" dirty="0" smtClean="0"/>
              <a:t> </a:t>
            </a:r>
            <a:r>
              <a:rPr lang="it-IT" dirty="0" err="1" smtClean="0"/>
              <a:t>containment</a:t>
            </a:r>
            <a:r>
              <a:rPr lang="it-IT" dirty="0" smtClean="0"/>
              <a:t> zone , </a:t>
            </a:r>
            <a:r>
              <a:rPr lang="en-US" dirty="0" smtClean="0"/>
              <a:t>the plant of resistant olive cultivars has been </a:t>
            </a:r>
            <a:r>
              <a:rPr lang="en-US" dirty="0" smtClean="0">
                <a:solidFill>
                  <a:srgbClr val="FF0000"/>
                </a:solidFill>
              </a:rPr>
              <a:t>authorized with Determination of the Head of the </a:t>
            </a:r>
            <a:r>
              <a:rPr lang="en-US" dirty="0" err="1" smtClean="0">
                <a:solidFill>
                  <a:srgbClr val="FF0000"/>
                </a:solidFill>
              </a:rPr>
              <a:t>Phytosanitary</a:t>
            </a:r>
            <a:r>
              <a:rPr lang="en-US" dirty="0" smtClean="0">
                <a:solidFill>
                  <a:srgbClr val="FF0000"/>
                </a:solidFill>
              </a:rPr>
              <a:t> Service 17 May 2018, n. 280</a:t>
            </a:r>
            <a:endParaRPr lang="it-IT" b="1" i="1" dirty="0" smtClean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charset="0"/>
              <a:cs typeface="Arial" charset="0"/>
            </a:endParaRP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LECCINO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FS 17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Example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of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i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Xylella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-infected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trees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of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the cultivar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Ogliarola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(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severely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diseased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) and cultivar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Leccino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(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symptomless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or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with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mild</a:t>
            </a:r>
            <a:r>
              <a:rPr lang="it-IT" sz="2000" b="1" dirty="0" smtClean="0">
                <a:latin typeface="+mj-lt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2000" b="1" dirty="0" err="1" smtClean="0">
                <a:latin typeface="+mj-lt"/>
                <a:ea typeface="ＭＳ Ｐゴシック" pitchFamily="34" charset="-128"/>
                <a:cs typeface="Calibri" pitchFamily="34" charset="0"/>
              </a:rPr>
              <a:t>desiccation</a:t>
            </a:r>
            <a:r>
              <a:rPr lang="it-IT" sz="2400" b="1" dirty="0" smtClean="0">
                <a:latin typeface="+mj-lt"/>
                <a:ea typeface="ＭＳ Ｐゴシック" pitchFamily="34" charset="-128"/>
              </a:rPr>
              <a:t>)</a:t>
            </a:r>
            <a:endParaRPr lang="it-IT" sz="3200" b="1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162175" y="1916114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it-IT" sz="1600" b="1">
              <a:solidFill>
                <a:srgbClr val="FFD62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MS PGothic" charset="0"/>
              <a:cs typeface="MS PGothic" charset="0"/>
            </a:endParaRP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5580112" y="1556792"/>
            <a:ext cx="976549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Leccino</a:t>
            </a:r>
            <a:endParaRPr lang="it-IT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467544" y="1700808"/>
            <a:ext cx="1323305" cy="369332"/>
          </a:xfrm>
          <a:prstGeom prst="rect">
            <a:avLst/>
          </a:prstGeom>
          <a:solidFill>
            <a:schemeClr val="accent5"/>
          </a:solidFill>
          <a:extLst/>
        </p:spPr>
        <p:txBody>
          <a:bodyPr wrap="square">
            <a:spAutoFit/>
          </a:bodyPr>
          <a:lstStyle>
            <a:defPPr>
              <a:defRPr lang="it-IT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7030A0"/>
                </a:solidFill>
                <a:latin typeface="Trebuchet MS"/>
                <a:cs typeface="+mn-cs"/>
              </a:defRPr>
            </a:lvl1pPr>
          </a:lstStyle>
          <a:p>
            <a:pPr eaLnBrk="1" hangingPunct="1">
              <a:defRPr/>
            </a:pPr>
            <a:r>
              <a:rPr lang="it-IT" b="1" dirty="0" err="1">
                <a:solidFill>
                  <a:schemeClr val="bg1"/>
                </a:solidFill>
              </a:rPr>
              <a:t>Ogliarola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G:\Olivo\1 luglio_15\DSC05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Casella di testo 2"/>
          <p:cNvSpPr txBox="1">
            <a:spLocks noChangeArrowheads="1"/>
          </p:cNvSpPr>
          <p:nvPr/>
        </p:nvSpPr>
        <p:spPr bwMode="auto">
          <a:xfrm>
            <a:off x="0" y="1101725"/>
            <a:ext cx="34163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4000" b="1">
                <a:solidFill>
                  <a:srgbClr val="FFFF00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Leccino</a:t>
            </a:r>
          </a:p>
        </p:txBody>
      </p:sp>
      <p:sp>
        <p:nvSpPr>
          <p:cNvPr id="96260" name="Casella di testo 2"/>
          <p:cNvSpPr txBox="1">
            <a:spLocks noChangeArrowheads="1"/>
          </p:cNvSpPr>
          <p:nvPr/>
        </p:nvSpPr>
        <p:spPr bwMode="auto">
          <a:xfrm>
            <a:off x="5187950" y="1031875"/>
            <a:ext cx="3416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4000" b="1">
                <a:latin typeface="Comic Sans MS" pitchFamily="66" charset="0"/>
                <a:cs typeface="Times New Roman" pitchFamily="18" charset="0"/>
              </a:rPr>
              <a:t>Ogliarola</a:t>
            </a:r>
          </a:p>
        </p:txBody>
      </p:sp>
      <p:pic>
        <p:nvPicPr>
          <p:cNvPr id="96261" name="Immagin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260350"/>
            <a:ext cx="6016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793507"/>
          </a:xfrm>
        </p:spPr>
        <p:txBody>
          <a:bodyPr>
            <a:normAutofit fontScale="92500" lnSpcReduction="10000"/>
          </a:bodyPr>
          <a:lstStyle/>
          <a:p>
            <a:pPr indent="0" algn="ctr">
              <a:buFont typeface="Arial" pitchFamily="34" charset="0"/>
              <a:buNone/>
              <a:defRPr/>
            </a:pPr>
            <a:r>
              <a:rPr lang="it-IT" sz="3600" b="1" i="0" dirty="0" smtClean="0">
                <a:solidFill>
                  <a:srgbClr val="FF0000"/>
                </a:solidFill>
              </a:rPr>
              <a:t>VECTOR CONTROL</a:t>
            </a:r>
          </a:p>
          <a:p>
            <a:pPr indent="0" algn="ctr">
              <a:buFont typeface="Arial" pitchFamily="34" charset="0"/>
              <a:buNone/>
              <a:defRPr/>
            </a:pPr>
            <a:endParaRPr lang="it-IT" sz="3600" b="1" i="0" dirty="0" smtClean="0">
              <a:solidFill>
                <a:srgbClr val="FF0000"/>
              </a:solidFill>
            </a:endParaRPr>
          </a:p>
          <a:p>
            <a:pPr indent="0">
              <a:buFont typeface="Arial" pitchFamily="34" charset="0"/>
              <a:buNone/>
              <a:defRPr/>
            </a:pPr>
            <a:endParaRPr lang="it-IT" sz="3200" b="1" i="0" dirty="0">
              <a:solidFill>
                <a:srgbClr val="FF0000"/>
              </a:solidFill>
            </a:endParaRPr>
          </a:p>
          <a:p>
            <a:pPr indent="0">
              <a:buFont typeface="Arial" pitchFamily="34" charset="0"/>
              <a:buNone/>
              <a:defRPr/>
            </a:pPr>
            <a:endParaRPr lang="it-IT" dirty="0" smtClean="0"/>
          </a:p>
          <a:p>
            <a:pPr eaLnBrk="1" hangingPunct="1">
              <a:defRPr/>
            </a:pPr>
            <a:endParaRPr lang="en-GB" b="1" i="0" dirty="0" smtClean="0"/>
          </a:p>
          <a:p>
            <a:pPr eaLnBrk="1" hangingPunct="1">
              <a:defRPr/>
            </a:pPr>
            <a:endParaRPr lang="en-GB" b="1" dirty="0"/>
          </a:p>
          <a:p>
            <a:pPr eaLnBrk="1" hangingPunct="1">
              <a:defRPr/>
            </a:pPr>
            <a:endParaRPr lang="en-GB" b="1" i="0" dirty="0" smtClean="0"/>
          </a:p>
          <a:p>
            <a:pPr eaLnBrk="1" hangingPunct="1">
              <a:defRPr/>
            </a:pPr>
            <a:endParaRPr lang="en-GB" b="1" i="0" dirty="0" smtClean="0"/>
          </a:p>
          <a:p>
            <a:pPr eaLnBrk="1" hangingPunct="1">
              <a:defRPr/>
            </a:pPr>
            <a:r>
              <a:rPr lang="en-GB" b="1" i="0" dirty="0" smtClean="0"/>
              <a:t>Appropriate </a:t>
            </a:r>
            <a:r>
              <a:rPr lang="en-GB" b="1" i="0" dirty="0" err="1"/>
              <a:t>phytosanitary</a:t>
            </a:r>
            <a:r>
              <a:rPr lang="en-GB" b="1" i="0" dirty="0"/>
              <a:t> </a:t>
            </a:r>
            <a:r>
              <a:rPr lang="en-GB" b="1" i="0" dirty="0" smtClean="0"/>
              <a:t>treatments</a:t>
            </a:r>
          </a:p>
          <a:p>
            <a:pPr indent="0" eaLnBrk="1" hangingPunct="1">
              <a:buFont typeface="Arial" pitchFamily="34" charset="0"/>
              <a:buNone/>
              <a:defRPr/>
            </a:pPr>
            <a:r>
              <a:rPr lang="en-GB" b="1" i="0" dirty="0"/>
              <a:t> </a:t>
            </a:r>
            <a:r>
              <a:rPr lang="en-GB" b="1" i="0" dirty="0" smtClean="0"/>
              <a:t>  </a:t>
            </a:r>
            <a:r>
              <a:rPr lang="en-GB" i="0" dirty="0"/>
              <a:t>prior to the removal of infected </a:t>
            </a:r>
            <a:r>
              <a:rPr lang="en-GB" i="0" dirty="0" smtClean="0"/>
              <a:t>plants</a:t>
            </a:r>
          </a:p>
          <a:p>
            <a:pPr eaLnBrk="1" hangingPunct="1">
              <a:defRPr/>
            </a:pPr>
            <a:r>
              <a:rPr lang="en-GB" i="0" dirty="0" smtClean="0"/>
              <a:t>Ensure </a:t>
            </a:r>
            <a:r>
              <a:rPr lang="en-GB" i="0" dirty="0"/>
              <a:t>appropriate </a:t>
            </a:r>
            <a:r>
              <a:rPr lang="en-GB" b="1" i="0" dirty="0"/>
              <a:t>agricultural practices</a:t>
            </a:r>
            <a:endParaRPr lang="it-IT" i="0" dirty="0"/>
          </a:p>
          <a:p>
            <a:pPr>
              <a:defRPr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2206130" cy="281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1872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135041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u="sng" dirty="0" smtClean="0"/>
              <a:t>Mechanical </a:t>
            </a:r>
            <a:r>
              <a:rPr lang="en-US" sz="2800" u="sng" dirty="0" smtClean="0"/>
              <a:t>weeding </a:t>
            </a:r>
            <a:r>
              <a:rPr lang="en-US" sz="2800" dirty="0" smtClean="0"/>
              <a:t>with agronomical practices </a:t>
            </a:r>
            <a:r>
              <a:rPr lang="en-US" sz="2800" dirty="0"/>
              <a:t>may be an </a:t>
            </a:r>
            <a:r>
              <a:rPr lang="en-US" sz="2800" dirty="0">
                <a:solidFill>
                  <a:srgbClr val="FF0000"/>
                </a:solidFill>
              </a:rPr>
              <a:t>efficient measure </a:t>
            </a:r>
            <a:r>
              <a:rPr lang="en-US" sz="2800" dirty="0" smtClean="0">
                <a:solidFill>
                  <a:srgbClr val="FF0000"/>
                </a:solidFill>
              </a:rPr>
              <a:t>for the control </a:t>
            </a:r>
            <a:r>
              <a:rPr lang="en-US" sz="2800" dirty="0">
                <a:solidFill>
                  <a:srgbClr val="FF0000"/>
                </a:solidFill>
              </a:rPr>
              <a:t>of </a:t>
            </a:r>
            <a:r>
              <a:rPr lang="it-IT" sz="2800" dirty="0" err="1" smtClean="0">
                <a:solidFill>
                  <a:srgbClr val="FF0000"/>
                </a:solidFill>
              </a:rPr>
              <a:t>juvaniles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233475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620688"/>
            <a:ext cx="1795686" cy="425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63104" y="4643438"/>
            <a:ext cx="875736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358775" indent="-358775"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US" sz="2800" kern="0" dirty="0">
                <a:solidFill>
                  <a:srgbClr val="808080">
                    <a:lumMod val="50000"/>
                  </a:srgbClr>
                </a:solidFill>
              </a:rPr>
              <a:t>Regional Law: </a:t>
            </a:r>
            <a:r>
              <a:rPr lang="en-US" sz="2800" kern="0" dirty="0">
                <a:solidFill>
                  <a:schemeClr val="tx1"/>
                </a:solidFill>
              </a:rPr>
              <a:t>in </a:t>
            </a:r>
            <a:r>
              <a:rPr lang="en-US" sz="2800" kern="0" dirty="0" smtClean="0">
                <a:solidFill>
                  <a:schemeClr val="tx1"/>
                </a:solidFill>
              </a:rPr>
              <a:t>Apulia IS MANDATORY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 </a:t>
            </a:r>
            <a:r>
              <a:rPr lang="en-US" sz="2800" kern="0" dirty="0">
                <a:solidFill>
                  <a:schemeClr val="tx1"/>
                </a:solidFill>
              </a:rPr>
              <a:t>the  mechanical weeding in</a:t>
            </a:r>
            <a:r>
              <a:rPr lang="en-US" sz="2800" kern="0" dirty="0">
                <a:solidFill>
                  <a:srgbClr val="808080">
                    <a:lumMod val="50000"/>
                  </a:srgbClr>
                </a:solidFill>
              </a:rPr>
              <a:t> </a:t>
            </a:r>
            <a:r>
              <a:rPr lang="en-US" sz="2800" kern="0" dirty="0" smtClean="0">
                <a:solidFill>
                  <a:srgbClr val="808080">
                    <a:lumMod val="50000"/>
                  </a:srgbClr>
                </a:solidFill>
              </a:rPr>
              <a:t>March-April</a:t>
            </a:r>
            <a:r>
              <a:rPr lang="en-US" sz="2800" kern="0" dirty="0" smtClean="0">
                <a:solidFill>
                  <a:srgbClr val="000000"/>
                </a:solidFill>
              </a:rPr>
              <a:t>,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sz="2800" kern="0" dirty="0">
                <a:solidFill>
                  <a:srgbClr val="000000"/>
                </a:solidFill>
              </a:rPr>
              <a:t>the control of adults </a:t>
            </a:r>
            <a:r>
              <a:rPr lang="en-US" sz="2800" kern="0" dirty="0" smtClean="0">
                <a:solidFill>
                  <a:schemeClr val="tx1"/>
                </a:solidFill>
              </a:rPr>
              <a:t>by insecticides </a:t>
            </a:r>
            <a:endParaRPr lang="it-IT" sz="2800" kern="0" dirty="0">
              <a:solidFill>
                <a:srgbClr val="808080">
                  <a:lumMod val="50000"/>
                </a:srgbClr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82379" y="1427163"/>
            <a:ext cx="4311253" cy="3395662"/>
            <a:chOff x="694" y="646"/>
            <a:chExt cx="4296" cy="2792"/>
          </a:xfrm>
        </p:grpSpPr>
        <p:pic>
          <p:nvPicPr>
            <p:cNvPr id="233479" name="Immagine 3" descr="201 02 14 Acquarica del Capo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" y="646"/>
              <a:ext cx="4296" cy="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851" y="820"/>
              <a:ext cx="1002" cy="25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it-IT" altLang="it-IT" sz="140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F. Porcelli</a:t>
              </a:r>
            </a:p>
          </p:txBody>
        </p:sp>
      </p:grpSp>
      <p:sp>
        <p:nvSpPr>
          <p:cNvPr id="9" name="Freccia in giù 8"/>
          <p:cNvSpPr/>
          <p:nvPr/>
        </p:nvSpPr>
        <p:spPr>
          <a:xfrm>
            <a:off x="4149329" y="2509838"/>
            <a:ext cx="210740" cy="969962"/>
          </a:xfrm>
          <a:prstGeom prst="down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950" y="1341438"/>
            <a:ext cx="4464050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ea typeface="ヒラギノ角ゴ Pro W3" pitchFamily="-84" charset="-128"/>
                <a:cs typeface="Arial" pitchFamily="34" charset="0"/>
              </a:rPr>
              <a:t> </a:t>
            </a:r>
            <a:endParaRPr lang="en-US" sz="1400" dirty="0">
              <a:ea typeface="ヒラギノ角ゴ Pro W3" pitchFamily="-84" charset="-128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Acacia saligna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(</a:t>
            </a:r>
            <a:r>
              <a:rPr lang="it-IT" sz="2000" b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Labill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.) </a:t>
            </a:r>
            <a:r>
              <a:rPr lang="it-IT" sz="2000" b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Wendl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Asparagus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acutifolius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Catharanthus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endParaRPr lang="it-IT" sz="2000" b="1" dirty="0">
              <a:solidFill>
                <a:srgbClr val="002060"/>
              </a:solidFill>
              <a:ea typeface="ヒラギノ角ゴ Pro W3" pitchFamily="-84" charset="-128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Cistus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creticus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Dodonaea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viscosa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Jacq.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Eremophila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maculata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F. </a:t>
            </a:r>
            <a:r>
              <a:rPr lang="it-IT" sz="2000" b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Muell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Euphorbia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terracina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Grevillea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juniperina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Laurus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nobilis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Lavandula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angustifolia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Mill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Lavandula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stoechas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Myrtus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communis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Myoporum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insulare </a:t>
            </a:r>
            <a:r>
              <a:rPr lang="it-IT" sz="2000" b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R. Br.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Nerium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oleander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L.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Olea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europaea</a:t>
            </a:r>
            <a:r>
              <a:rPr lang="it-IT" sz="2000" b="1" i="1" dirty="0">
                <a:solidFill>
                  <a:srgbClr val="002060"/>
                </a:solidFill>
                <a:ea typeface="ヒラギノ角ゴ Pro W3" pitchFamily="-84" charset="-128"/>
                <a:cs typeface="Arial" pitchFamily="34" charset="0"/>
              </a:rPr>
              <a:t>  L</a:t>
            </a:r>
          </a:p>
        </p:txBody>
      </p:sp>
      <p:sp>
        <p:nvSpPr>
          <p:cNvPr id="38915" name="CasellaDiTesto 3"/>
          <p:cNvSpPr txBox="1">
            <a:spLocks noChangeArrowheads="1"/>
          </p:cNvSpPr>
          <p:nvPr/>
        </p:nvSpPr>
        <p:spPr bwMode="auto">
          <a:xfrm>
            <a:off x="4572000" y="1412875"/>
            <a:ext cx="4572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Phillyrea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latifolia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Polygala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myrtifolia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Prunus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avium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Prunus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dulcis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(</a:t>
            </a:r>
            <a:r>
              <a:rPr lang="it-IT" sz="2000" b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Mill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.) </a:t>
            </a:r>
            <a:r>
              <a:rPr lang="it-IT" sz="2000" b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D.A.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Webb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Rhamnus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alaternus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Rosmarinus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officinalis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Spartium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junceum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Vinca </a:t>
            </a:r>
            <a:endParaRPr lang="it-IT" sz="2000" b="1" dirty="0">
              <a:solidFill>
                <a:srgbClr val="002060"/>
              </a:solidFill>
              <a:ea typeface="ヒラギノ角ゴ Pro W3"/>
              <a:cs typeface="ヒラギノ角ゴ Pro W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Westringia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fruticosa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(</a:t>
            </a:r>
            <a:r>
              <a:rPr lang="it-IT" sz="2000" b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Willd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.) </a:t>
            </a:r>
            <a:r>
              <a:rPr lang="it-IT" sz="2000" b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Druce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Westringia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glabra </a:t>
            </a:r>
            <a:r>
              <a:rPr lang="it-IT" sz="2000" b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Pelargonium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x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fragans</a:t>
            </a:r>
            <a:endParaRPr lang="it-IT" sz="2000" b="1" i="1" dirty="0">
              <a:solidFill>
                <a:srgbClr val="002060"/>
              </a:solidFill>
              <a:ea typeface="ヒラギノ角ゴ Pro W3"/>
              <a:cs typeface="ヒラギノ角ゴ Pro W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Chenopodium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album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Erigeron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sumatrensis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Erigeron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bonariensis</a:t>
            </a:r>
            <a:endParaRPr lang="it-IT" sz="2000" b="1" i="1" dirty="0">
              <a:solidFill>
                <a:srgbClr val="002060"/>
              </a:solidFill>
              <a:ea typeface="ヒラギノ角ゴ Pro W3"/>
              <a:cs typeface="ヒラギノ角ゴ Pro W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Heliotropium</a:t>
            </a:r>
            <a:r>
              <a:rPr lang="it-IT" sz="2000" b="1" i="1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europaeum</a:t>
            </a:r>
            <a:endParaRPr lang="it-IT" sz="2000" b="1" i="1" dirty="0">
              <a:solidFill>
                <a:srgbClr val="002060"/>
              </a:solidFill>
              <a:ea typeface="ヒラギノ角ゴ Pro W3"/>
              <a:cs typeface="ヒラギノ角ゴ Pro W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b="1" i="1" dirty="0" err="1">
                <a:solidFill>
                  <a:srgbClr val="002060"/>
                </a:solidFill>
                <a:ea typeface="ヒラギノ角ゴ Pro W3"/>
                <a:cs typeface="ヒラギノ角ゴ Pro W3"/>
              </a:rPr>
              <a:t>Hebe</a:t>
            </a:r>
            <a:endParaRPr lang="it-IT" sz="2000" b="1" i="1" dirty="0">
              <a:solidFill>
                <a:srgbClr val="00206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8916" name="CasellaDiTesto 5"/>
          <p:cNvSpPr txBox="1">
            <a:spLocks noChangeArrowheads="1"/>
          </p:cNvSpPr>
          <p:nvPr/>
        </p:nvSpPr>
        <p:spPr bwMode="auto">
          <a:xfrm>
            <a:off x="395536" y="0"/>
            <a:ext cx="835292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it-IT" sz="2800" b="1" dirty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31 </a:t>
            </a:r>
            <a:r>
              <a:rPr lang="en-US" altLang="it-IT" sz="2800" b="1" dirty="0" smtClean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hosts plants identified in Apulia </a:t>
            </a:r>
          </a:p>
          <a:p>
            <a:pPr algn="ctr"/>
            <a:r>
              <a:rPr lang="en-US" altLang="it-IT" sz="2800" b="1" dirty="0" smtClean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en-US" altLang="it-IT" sz="2800" b="1" i="1" dirty="0" err="1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Xylella</a:t>
            </a:r>
            <a:r>
              <a:rPr lang="en-US" altLang="it-IT" sz="2800" b="1" i="1" dirty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en-US" altLang="it-IT" sz="2800" b="1" i="1" dirty="0" err="1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fastidiosa</a:t>
            </a:r>
            <a:r>
              <a:rPr lang="en-US" altLang="it-IT" sz="2800" b="1" i="1" dirty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  </a:t>
            </a:r>
            <a:r>
              <a:rPr lang="en-US" altLang="it-IT" sz="2800" b="1" dirty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subsp. </a:t>
            </a:r>
            <a:r>
              <a:rPr lang="en-US" altLang="it-IT" sz="2800" b="1" i="1" dirty="0" err="1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Pauca</a:t>
            </a:r>
            <a:r>
              <a:rPr lang="en-US" altLang="it-IT" sz="2800" b="1" i="1" dirty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en-US" altLang="it-IT" sz="2800" b="1" i="1" dirty="0" smtClean="0">
                <a:solidFill>
                  <a:srgbClr val="002060"/>
                </a:solidFill>
                <a:latin typeface="Calibri" pitchFamily="34" charset="0"/>
                <a:ea typeface="ヒラギノ角ゴ Pro W3"/>
                <a:cs typeface="ヒラギノ角ゴ Pro W3"/>
              </a:rPr>
              <a:t>ST53</a:t>
            </a:r>
            <a:endParaRPr lang="it-IT" altLang="it-IT" sz="28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Immagin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03" y="0"/>
            <a:ext cx="427196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9" name="Immagin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03" y="3286126"/>
            <a:ext cx="427196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Immagin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284124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2" name="Rettangolo 4"/>
          <p:cNvSpPr>
            <a:spLocks noChangeArrowheads="1"/>
          </p:cNvSpPr>
          <p:nvPr/>
        </p:nvSpPr>
        <p:spPr bwMode="auto">
          <a:xfrm>
            <a:off x="4572000" y="3501008"/>
            <a:ext cx="43204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Registered </a:t>
            </a:r>
            <a:r>
              <a:rPr lang="en-GB" sz="2800" b="1" dirty="0"/>
              <a:t>in Italy the first insecticides against </a:t>
            </a:r>
            <a:r>
              <a:rPr lang="en-GB" sz="2800" b="1" i="1" dirty="0" err="1"/>
              <a:t>Philaenus</a:t>
            </a:r>
            <a:r>
              <a:rPr lang="en-GB" sz="2800" b="1" i="1" dirty="0"/>
              <a:t> </a:t>
            </a:r>
            <a:r>
              <a:rPr lang="en-GB" sz="2800" b="1" i="1" dirty="0" err="1"/>
              <a:t>spumarius</a:t>
            </a:r>
            <a:r>
              <a:rPr lang="en-GB" sz="2800" b="1" i="1" dirty="0"/>
              <a:t> </a:t>
            </a:r>
            <a:r>
              <a:rPr lang="en-GB" sz="2800" b="1" dirty="0"/>
              <a:t>on olive: </a:t>
            </a:r>
            <a:r>
              <a:rPr lang="en-GB" sz="2800" b="1" dirty="0" err="1"/>
              <a:t>Acetamiprid</a:t>
            </a:r>
            <a:r>
              <a:rPr lang="en-GB" sz="2800" b="1" dirty="0"/>
              <a:t> and </a:t>
            </a:r>
            <a:r>
              <a:rPr lang="en-GB" sz="2800" b="1" dirty="0" err="1"/>
              <a:t>Deltametrine</a:t>
            </a:r>
            <a:endParaRPr lang="en-GB" sz="28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79512" y="829683"/>
            <a:ext cx="8964488" cy="5628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defTabSz="457200" fontAlgn="auto">
              <a:lnSpc>
                <a:spcPct val="110000"/>
              </a:lnSpc>
              <a:spcBef>
                <a:spcPts val="1000"/>
              </a:spcBef>
              <a:spcAft>
                <a:spcPts val="90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Control of vectors (juvenile stages)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 [</a:t>
            </a:r>
            <a:r>
              <a:rPr lang="en-US" sz="2400" kern="0" cap="small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march – </a:t>
            </a:r>
            <a:r>
              <a:rPr lang="en-US" sz="2400" kern="0" cap="small" dirty="0" err="1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april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]</a:t>
            </a:r>
            <a:endParaRPr lang="en-US" sz="2000" b="1" kern="0" dirty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  <a:p>
            <a:pPr marL="27305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A53010"/>
              </a:buClr>
              <a:buFont typeface="Times New Roman" pitchFamily="18" charset="0"/>
              <a:buNone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on weeds by agronomic operations</a:t>
            </a:r>
          </a:p>
          <a:p>
            <a:pPr marL="265113" indent="-265113" defTabSz="457200" fontAlgn="auto">
              <a:lnSpc>
                <a:spcPct val="110000"/>
              </a:lnSpc>
              <a:spcBef>
                <a:spcPts val="1000"/>
              </a:spcBef>
              <a:spcAft>
                <a:spcPts val="90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Control of vectors (adults)</a:t>
            </a:r>
            <a:r>
              <a:rPr lang="en-US" sz="200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 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[</a:t>
            </a:r>
            <a:r>
              <a:rPr lang="en-US" sz="2000" kern="0" cap="small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MAY </a:t>
            </a:r>
            <a:r>
              <a:rPr lang="en-US" sz="2000" kern="0" cap="small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– </a:t>
            </a:r>
            <a:r>
              <a:rPr lang="en-US" sz="2000" kern="0" cap="small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OCTOBER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]</a:t>
            </a:r>
            <a:endParaRPr lang="en-US" sz="2000" kern="0" dirty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  <a:p>
            <a:pPr marL="27305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A53010"/>
              </a:buClr>
              <a:buFont typeface="Times New Roman" pitchFamily="18" charset="0"/>
              <a:buNone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by insecticide 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treatments </a:t>
            </a:r>
            <a:endParaRPr lang="en-US" sz="2000" kern="0" dirty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  <a:p>
            <a:pPr marL="265113" indent="-265113" defTabSz="457200" fontAlgn="auto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Pruning plan</a:t>
            </a:r>
            <a:r>
              <a:rPr lang="en-US" sz="200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of olive groves</a:t>
            </a:r>
          </a:p>
          <a:p>
            <a:pPr marL="265113" indent="-265113" defTabSz="457200" fontAlgn="auto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Checks on the movement of specified plants</a:t>
            </a:r>
          </a:p>
          <a:p>
            <a:pPr marL="450850" indent="-177800" defTabSz="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A53010"/>
              </a:buClr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Nurseries and garden centers (inspectors)</a:t>
            </a:r>
          </a:p>
          <a:p>
            <a:pPr marL="450850" indent="-177800" defTabSz="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A53010"/>
              </a:buClr>
              <a:buFont typeface="Arial" pitchFamily="34" charset="0"/>
              <a:buChar char="•"/>
              <a:defRPr/>
            </a:pPr>
            <a:r>
              <a:rPr lang="en-US" sz="2000" kern="0" dirty="0" err="1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Vitis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material (inspectors) - </a:t>
            </a:r>
            <a:r>
              <a:rPr lang="en-US" sz="2000" i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specific protocol for heat treatment</a:t>
            </a:r>
          </a:p>
          <a:p>
            <a:pPr marL="450850" indent="-177800" defTabSz="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A53010"/>
              </a:buClr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Large-scale retail trade (CFS)</a:t>
            </a:r>
          </a:p>
          <a:p>
            <a:pPr marL="450850" indent="-17780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A53010"/>
              </a:buClr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road controls (CFS)</a:t>
            </a:r>
          </a:p>
          <a:p>
            <a:pPr marL="265113" indent="-265113" defTabSz="457200" fontAlgn="auto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Survey </a:t>
            </a:r>
            <a:r>
              <a:rPr lang="en-US" sz="2000" b="1" u="sng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activities</a:t>
            </a:r>
            <a:endParaRPr lang="en-US"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51520" y="0"/>
            <a:ext cx="8642350" cy="64899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108000" bIns="108000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Measures set up for </a:t>
            </a:r>
            <a:r>
              <a:rPr lang="en-GB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2018 </a:t>
            </a:r>
            <a:endParaRPr lang="en-GB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8144" y="1412875"/>
            <a:ext cx="3025031" cy="795089"/>
          </a:xfrm>
          <a:prstGeom prst="rect">
            <a:avLst/>
          </a:prstGeom>
          <a:solidFill>
            <a:srgbClr val="336699">
              <a:alpha val="5000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u="sng" dirty="0" err="1" smtClean="0">
                <a:solidFill>
                  <a:schemeClr val="tx2"/>
                </a:solidFill>
                <a:cs typeface="Arial" pitchFamily="34" charset="0"/>
              </a:rPr>
              <a:t>Control</a:t>
            </a:r>
            <a:r>
              <a:rPr lang="it-IT" sz="2400" u="sng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endParaRPr lang="en-US" sz="2400" u="sng" dirty="0" smtClean="0">
              <a:solidFill>
                <a:schemeClr val="tx2"/>
              </a:solidFill>
              <a:cs typeface="Arial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  <a:cs typeface="Arial" pitchFamily="34" charset="0"/>
              </a:rPr>
              <a:t>(</a:t>
            </a:r>
            <a:r>
              <a:rPr lang="en-US" sz="2000" kern="0" dirty="0" smtClean="0">
                <a:solidFill>
                  <a:sysClr val="windowText" lastClr="000000"/>
                </a:solidFill>
                <a:cs typeface="Arial" pitchFamily="34" charset="0"/>
              </a:rPr>
              <a:t>State Forestry Corps - </a:t>
            </a:r>
            <a:r>
              <a:rPr lang="it-IT" sz="2000" dirty="0" smtClean="0">
                <a:solidFill>
                  <a:schemeClr val="tx2"/>
                </a:solidFill>
                <a:cs typeface="Arial" pitchFamily="34" charset="0"/>
              </a:rPr>
              <a:t>CFS) </a:t>
            </a:r>
            <a:endParaRPr lang="it-IT" sz="2000" dirty="0">
              <a:solidFill>
                <a:schemeClr val="tx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CasellaDiTesto 1"/>
          <p:cNvSpPr txBox="1">
            <a:spLocks noChangeArrowheads="1"/>
          </p:cNvSpPr>
          <p:nvPr/>
        </p:nvSpPr>
        <p:spPr bwMode="auto">
          <a:xfrm>
            <a:off x="467544" y="332656"/>
            <a:ext cx="828092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2400" b="1" dirty="0">
              <a:solidFill>
                <a:srgbClr val="FF0066"/>
              </a:solidFill>
            </a:endParaRPr>
          </a:p>
          <a:p>
            <a:pPr algn="ctr"/>
            <a:r>
              <a:rPr lang="it-IT" sz="3200" b="1" dirty="0" err="1"/>
              <a:t>Today</a:t>
            </a:r>
            <a:r>
              <a:rPr lang="it-IT" sz="3200" b="1" dirty="0"/>
              <a:t> </a:t>
            </a:r>
            <a:r>
              <a:rPr lang="it-IT" sz="3200" b="1" dirty="0" err="1"/>
              <a:t>still</a:t>
            </a:r>
            <a:r>
              <a:rPr lang="it-IT" sz="3200" b="1" dirty="0"/>
              <a:t> </a:t>
            </a:r>
            <a:r>
              <a:rPr lang="it-IT" sz="3200" b="1" dirty="0" err="1"/>
              <a:t>lack</a:t>
            </a:r>
            <a:r>
              <a:rPr lang="it-IT" sz="3200" b="1" dirty="0"/>
              <a:t> a curative system </a:t>
            </a:r>
            <a:r>
              <a:rPr lang="it-IT" sz="3200" b="1" dirty="0" err="1"/>
              <a:t>verified</a:t>
            </a:r>
            <a:r>
              <a:rPr lang="it-IT" sz="3200" b="1" dirty="0"/>
              <a:t> </a:t>
            </a:r>
            <a:r>
              <a:rPr lang="it-IT" sz="3200" b="1" dirty="0" err="1"/>
              <a:t>experimentally</a:t>
            </a:r>
            <a:r>
              <a:rPr lang="it-IT" sz="3200" b="1" dirty="0"/>
              <a:t> and </a:t>
            </a:r>
            <a:r>
              <a:rPr lang="it-IT" sz="3200" b="1" dirty="0" err="1"/>
              <a:t>economically</a:t>
            </a:r>
            <a:r>
              <a:rPr lang="it-IT" sz="3200" b="1" dirty="0"/>
              <a:t> </a:t>
            </a:r>
            <a:r>
              <a:rPr lang="it-IT" sz="3200" b="1" dirty="0" err="1"/>
              <a:t>soustainable</a:t>
            </a:r>
            <a:endParaRPr lang="it-IT" sz="3200" b="1" dirty="0"/>
          </a:p>
          <a:p>
            <a:pPr algn="ctr"/>
            <a:endParaRPr lang="it-IT" sz="2400" b="1" dirty="0"/>
          </a:p>
          <a:p>
            <a:pPr algn="ctr"/>
            <a:r>
              <a:rPr lang="it-IT" sz="3200" b="1" dirty="0"/>
              <a:t>2 </a:t>
            </a:r>
            <a:r>
              <a:rPr lang="it-IT" sz="3200" b="1" dirty="0" err="1"/>
              <a:t>clearly</a:t>
            </a:r>
            <a:r>
              <a:rPr lang="it-IT" sz="3200" b="1" dirty="0"/>
              <a:t> </a:t>
            </a:r>
            <a:r>
              <a:rPr lang="it-IT" sz="3200" b="1" dirty="0" err="1"/>
              <a:t>distinct</a:t>
            </a:r>
            <a:r>
              <a:rPr lang="it-IT" sz="3200" b="1" dirty="0"/>
              <a:t> </a:t>
            </a:r>
            <a:r>
              <a:rPr lang="it-IT" sz="3200" b="1" dirty="0" err="1"/>
              <a:t>problems</a:t>
            </a:r>
            <a:r>
              <a:rPr lang="it-IT" sz="3200" b="1" dirty="0"/>
              <a:t>/</a:t>
            </a:r>
            <a:r>
              <a:rPr lang="it-IT" sz="3200" b="1" dirty="0" err="1"/>
              <a:t>objectives</a:t>
            </a:r>
            <a:r>
              <a:rPr lang="it-IT" sz="3200" b="1" dirty="0"/>
              <a:t>:</a:t>
            </a:r>
          </a:p>
          <a:p>
            <a:pPr algn="ctr"/>
            <a:endParaRPr lang="it-IT" sz="2400" b="1" dirty="0"/>
          </a:p>
          <a:p>
            <a:pPr>
              <a:buFont typeface="Arial" pitchFamily="34" charset="0"/>
              <a:buChar char="•"/>
            </a:pPr>
            <a:r>
              <a:rPr lang="it-IT" sz="2800" b="1" dirty="0" err="1"/>
              <a:t>To</a:t>
            </a:r>
            <a:r>
              <a:rPr lang="it-IT" sz="2800" b="1" dirty="0"/>
              <a:t> </a:t>
            </a:r>
            <a:r>
              <a:rPr lang="it-IT" sz="2800" b="1" dirty="0" err="1"/>
              <a:t>find</a:t>
            </a:r>
            <a:r>
              <a:rPr lang="it-IT" sz="2800" b="1" dirty="0"/>
              <a:t> </a:t>
            </a:r>
            <a:r>
              <a:rPr lang="it-IT" sz="2800" b="1" dirty="0" err="1"/>
              <a:t>systems</a:t>
            </a:r>
            <a:r>
              <a:rPr lang="it-IT" sz="2800" b="1" dirty="0"/>
              <a:t> </a:t>
            </a:r>
            <a:r>
              <a:rPr lang="it-IT" sz="2800" b="1" dirty="0" err="1"/>
              <a:t>for</a:t>
            </a:r>
            <a:r>
              <a:rPr lang="it-IT" sz="2800" b="1" dirty="0"/>
              <a:t> the </a:t>
            </a:r>
            <a:r>
              <a:rPr lang="it-IT" sz="2800" b="1" dirty="0" err="1"/>
              <a:t>coexistence</a:t>
            </a:r>
            <a:r>
              <a:rPr lang="it-IT" sz="2800" b="1" dirty="0"/>
              <a:t> </a:t>
            </a:r>
            <a:r>
              <a:rPr lang="it-IT" sz="2800" b="1" dirty="0" err="1"/>
              <a:t>of</a:t>
            </a:r>
            <a:r>
              <a:rPr lang="it-IT" sz="2800" b="1" dirty="0"/>
              <a:t> olive </a:t>
            </a:r>
            <a:r>
              <a:rPr lang="it-IT" sz="2800" b="1" dirty="0" err="1" smtClean="0"/>
              <a:t>rowing</a:t>
            </a:r>
            <a:r>
              <a:rPr lang="it-IT" sz="2800" b="1" dirty="0" smtClean="0"/>
              <a:t> </a:t>
            </a:r>
            <a:r>
              <a:rPr lang="it-IT" sz="2800" b="1" dirty="0"/>
              <a:t>in the area </a:t>
            </a:r>
            <a:r>
              <a:rPr lang="it-IT" sz="2800" b="1" dirty="0" err="1"/>
              <a:t>by</a:t>
            </a:r>
            <a:r>
              <a:rPr lang="it-IT" sz="2800" b="1" dirty="0"/>
              <a:t> </a:t>
            </a:r>
            <a:r>
              <a:rPr lang="it-IT" sz="2800" b="1" dirty="0" err="1"/>
              <a:t>now</a:t>
            </a:r>
            <a:r>
              <a:rPr lang="it-IT" sz="2800" b="1" dirty="0"/>
              <a:t> </a:t>
            </a:r>
            <a:r>
              <a:rPr lang="it-IT" sz="2800" b="1" dirty="0" err="1"/>
              <a:t>infected</a:t>
            </a:r>
            <a:endParaRPr lang="it-IT" sz="2800" b="1" dirty="0"/>
          </a:p>
          <a:p>
            <a:pPr>
              <a:buFont typeface="Arial" pitchFamily="34" charset="0"/>
              <a:buChar char="•"/>
            </a:pPr>
            <a:endParaRPr lang="it-IT" sz="2400" b="1" dirty="0"/>
          </a:p>
          <a:p>
            <a:pPr>
              <a:buFont typeface="Arial" pitchFamily="34" charset="0"/>
              <a:buChar char="•"/>
            </a:pPr>
            <a:r>
              <a:rPr lang="en-GB" sz="2800" b="1" dirty="0"/>
              <a:t> To stop or slow down the advance/progress of the epidemic to areas that are still free (about 10 million plants in Apulia)</a:t>
            </a:r>
            <a:endParaRPr lang="it-IT" sz="2800" b="1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3126581" y="908720"/>
            <a:ext cx="6017419" cy="3744416"/>
          </a:xfrm>
        </p:spPr>
        <p:txBody>
          <a:bodyPr>
            <a:normAutofit fontScale="90000"/>
          </a:bodyPr>
          <a:lstStyle/>
          <a:p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Due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progetti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quadriennali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:</a:t>
            </a:r>
            <a:br>
              <a:rPr lang="en-US" altLang="it-IT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- “Pest Organisms Threatening Europe” </a:t>
            </a:r>
            <a:r>
              <a:rPr lang="en-US" altLang="it-IT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it-IT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POnTE</a:t>
            </a:r>
            <a:r>
              <a:rPr lang="en-US" altLang="it-IT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),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nov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 2015, 25 partner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di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 13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Paesi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)</a:t>
            </a:r>
            <a:br>
              <a:rPr lang="en-US" altLang="it-IT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altLang="it-IT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- “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Xylella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Fastidiosa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Active Containment Through a multidisciplinary-Oriented Research Strategy”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(XF-ACTORS)</a:t>
            </a:r>
            <a:r>
              <a:rPr lang="en-US" altLang="it-IT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(1 Nov. 2016, 29 partner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di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 14 </a:t>
            </a:r>
            <a:r>
              <a:rPr lang="en-US" altLang="it-IT" sz="2400" dirty="0" err="1" smtClean="0">
                <a:latin typeface="Calibri" pitchFamily="34" charset="0"/>
                <a:cs typeface="Calibri" pitchFamily="34" charset="0"/>
              </a:rPr>
              <a:t>Paesi</a:t>
            </a: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>) </a:t>
            </a:r>
            <a:br>
              <a:rPr lang="en-US" altLang="it-IT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it-IT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altLang="it-IT" sz="2400" dirty="0" smtClean="0">
                <a:latin typeface="Calibri" pitchFamily="34" charset="0"/>
                <a:cs typeface="Calibri" pitchFamily="34" charset="0"/>
              </a:rPr>
            </a:br>
            <a:r>
              <a:rPr lang="en-US" altLang="it-IT" sz="27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udget 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 10 </a:t>
            </a:r>
            <a:r>
              <a:rPr lang="en-US" altLang="it-IT" sz="27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milioni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it-IT" sz="27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Euro </a:t>
            </a:r>
            <a:r>
              <a:rPr lang="en-US" altLang="it-IT" sz="27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 </a:t>
            </a:r>
            <a:r>
              <a:rPr lang="en-US" altLang="it-IT" sz="27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Xylella</a:t>
            </a:r>
            <a:endParaRPr lang="it-IT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1" name="Immagin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707" y="1287463"/>
            <a:ext cx="101798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C:\Users\Windows 7\Desktop\Logo con intestazione per fondo CHIA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98" y="2420938"/>
            <a:ext cx="223004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magin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988"/>
            <a:ext cx="17002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magin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8" y="3649664"/>
            <a:ext cx="108466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CasellaDiTesto 10"/>
          <p:cNvSpPr txBox="1">
            <a:spLocks noChangeArrowheads="1"/>
          </p:cNvSpPr>
          <p:nvPr/>
        </p:nvSpPr>
        <p:spPr bwMode="auto">
          <a:xfrm>
            <a:off x="3131840" y="4581128"/>
            <a:ext cx="4896544" cy="19389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About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thirty other projects funded by a call for proposals from the Puglia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Region</a:t>
            </a:r>
          </a:p>
          <a:p>
            <a:pPr algn="ctr"/>
            <a:r>
              <a:rPr lang="en-US" altLang="it-IT" sz="24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Budget  2,5 </a:t>
            </a:r>
            <a:r>
              <a:rPr lang="en-US" altLang="it-IT" sz="24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milioni</a:t>
            </a:r>
            <a:r>
              <a:rPr lang="en-US" altLang="it-IT" sz="24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</a:t>
            </a:r>
            <a:r>
              <a:rPr lang="en-US" altLang="it-IT" sz="2400" dirty="0" err="1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di</a:t>
            </a:r>
            <a:r>
              <a:rPr lang="en-US" altLang="it-IT" sz="2400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 Euro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55776" y="18864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RESEARCH</a:t>
            </a:r>
            <a:endParaRPr lang="it-IT" sz="32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CasellaDiTesto 1"/>
          <p:cNvSpPr txBox="1">
            <a:spLocks noChangeArrowheads="1"/>
          </p:cNvSpPr>
          <p:nvPr/>
        </p:nvSpPr>
        <p:spPr bwMode="auto">
          <a:xfrm>
            <a:off x="0" y="332656"/>
            <a:ext cx="4410075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chemeClr val="hlink"/>
                </a:solidFill>
              </a:rPr>
              <a:t>A 360° RESEARCH COMMITMENT</a:t>
            </a:r>
          </a:p>
          <a:p>
            <a:pPr algn="ctr"/>
            <a:r>
              <a:rPr lang="en-GB" sz="2800" b="1" dirty="0">
                <a:solidFill>
                  <a:schemeClr val="hlink"/>
                </a:solidFill>
              </a:rPr>
              <a:t>WITHOUT PRECEDENTS</a:t>
            </a:r>
          </a:p>
          <a:p>
            <a:pPr algn="ctr"/>
            <a:endParaRPr lang="it-IT" sz="2000" dirty="0">
              <a:solidFill>
                <a:schemeClr val="hlink"/>
              </a:solidFill>
            </a:endParaRPr>
          </a:p>
          <a:p>
            <a:r>
              <a:rPr lang="it-IT" sz="2800" b="1" dirty="0"/>
              <a:t>Multiple STUDIES on:</a:t>
            </a:r>
          </a:p>
          <a:p>
            <a:r>
              <a:rPr lang="it-IT" sz="2800" b="1" dirty="0"/>
              <a:t>- </a:t>
            </a:r>
            <a:r>
              <a:rPr lang="it-IT" sz="2800" b="1" dirty="0" err="1"/>
              <a:t>Bacteria</a:t>
            </a:r>
            <a:r>
              <a:rPr lang="it-IT" sz="2800" b="1" dirty="0"/>
              <a:t> (</a:t>
            </a:r>
            <a:r>
              <a:rPr lang="it-IT" sz="2800" b="1" dirty="0" err="1"/>
              <a:t>genetics</a:t>
            </a:r>
            <a:r>
              <a:rPr lang="it-IT" sz="2800" b="1" dirty="0"/>
              <a:t>, </a:t>
            </a:r>
            <a:r>
              <a:rPr lang="it-IT" sz="2800" b="1" dirty="0" err="1"/>
              <a:t>biology</a:t>
            </a:r>
            <a:r>
              <a:rPr lang="it-IT" sz="2800" b="1" dirty="0"/>
              <a:t>, </a:t>
            </a:r>
            <a:r>
              <a:rPr lang="it-IT" sz="2800" b="1" dirty="0" err="1"/>
              <a:t>epidemiology</a:t>
            </a:r>
            <a:r>
              <a:rPr lang="it-IT" sz="2800" b="1" dirty="0"/>
              <a:t>)</a:t>
            </a:r>
          </a:p>
          <a:p>
            <a:r>
              <a:rPr lang="it-IT" sz="2800" b="1" dirty="0"/>
              <a:t>- </a:t>
            </a:r>
            <a:r>
              <a:rPr lang="it-IT" sz="2800" b="1" dirty="0" err="1" smtClean="0"/>
              <a:t>Vectors</a:t>
            </a:r>
            <a:r>
              <a:rPr lang="it-IT" sz="2800" b="1" dirty="0" smtClean="0"/>
              <a:t> </a:t>
            </a:r>
            <a:r>
              <a:rPr lang="it-IT" sz="2800" b="1" dirty="0"/>
              <a:t>(</a:t>
            </a:r>
            <a:r>
              <a:rPr lang="it-IT" sz="2800" b="1" dirty="0" err="1"/>
              <a:t>biology</a:t>
            </a:r>
            <a:r>
              <a:rPr lang="it-IT" sz="2800" b="1" dirty="0"/>
              <a:t>, </a:t>
            </a:r>
            <a:r>
              <a:rPr lang="it-IT" sz="2800" b="1" dirty="0" err="1"/>
              <a:t>ethology</a:t>
            </a:r>
            <a:r>
              <a:rPr lang="it-IT" sz="2800" b="1" dirty="0"/>
              <a:t>, </a:t>
            </a:r>
            <a:r>
              <a:rPr lang="it-IT" sz="2800" b="1" dirty="0" err="1"/>
              <a:t>transmission</a:t>
            </a:r>
            <a:r>
              <a:rPr lang="it-IT" sz="2800" b="1" dirty="0"/>
              <a:t> </a:t>
            </a:r>
            <a:r>
              <a:rPr lang="it-IT" sz="2800" b="1" dirty="0" err="1"/>
              <a:t>trials</a:t>
            </a:r>
            <a:r>
              <a:rPr lang="it-IT" sz="2800" b="1" dirty="0"/>
              <a:t>, etc.)</a:t>
            </a:r>
          </a:p>
          <a:p>
            <a:r>
              <a:rPr lang="it-IT" sz="2800" b="1" dirty="0"/>
              <a:t>- Alternative </a:t>
            </a:r>
            <a:r>
              <a:rPr lang="it-IT" sz="2800" b="1" dirty="0" err="1"/>
              <a:t>host</a:t>
            </a:r>
            <a:r>
              <a:rPr lang="it-IT" sz="2800" b="1" dirty="0"/>
              <a:t> </a:t>
            </a:r>
            <a:r>
              <a:rPr lang="it-IT" sz="2800" b="1" dirty="0" err="1"/>
              <a:t>species</a:t>
            </a:r>
            <a:endParaRPr lang="it-IT" sz="2800" b="1" dirty="0"/>
          </a:p>
          <a:p>
            <a:r>
              <a:rPr lang="it-IT" sz="2800" b="1" dirty="0"/>
              <a:t>- </a:t>
            </a:r>
            <a:r>
              <a:rPr lang="it-IT" sz="2800" b="1" dirty="0" err="1"/>
              <a:t>Disease</a:t>
            </a:r>
            <a:r>
              <a:rPr lang="it-IT" sz="2800" b="1" dirty="0"/>
              <a:t> (</a:t>
            </a:r>
            <a:r>
              <a:rPr lang="it-IT" sz="2800" b="1" dirty="0" err="1"/>
              <a:t>epidemiology</a:t>
            </a:r>
            <a:r>
              <a:rPr lang="it-IT" sz="2800" b="1" dirty="0"/>
              <a:t>, </a:t>
            </a:r>
            <a:r>
              <a:rPr lang="it-IT" sz="2800" b="1" dirty="0" err="1"/>
              <a:t>metagenomics</a:t>
            </a:r>
            <a:r>
              <a:rPr lang="it-IT" sz="2800" b="1" dirty="0"/>
              <a:t> in the </a:t>
            </a:r>
            <a:r>
              <a:rPr lang="it-IT" sz="2800" b="1" dirty="0" err="1"/>
              <a:t>olives</a:t>
            </a:r>
            <a:r>
              <a:rPr lang="it-IT" sz="2800" b="1" dirty="0"/>
              <a:t>, </a:t>
            </a:r>
            <a:r>
              <a:rPr lang="it-IT" sz="2800" b="1" dirty="0" err="1"/>
              <a:t>etiology</a:t>
            </a:r>
            <a:r>
              <a:rPr lang="it-IT" sz="2800" b="1" dirty="0"/>
              <a:t>, etc.)</a:t>
            </a:r>
          </a:p>
        </p:txBody>
      </p:sp>
      <p:sp>
        <p:nvSpPr>
          <p:cNvPr id="196611" name="CasellaDiTesto 1"/>
          <p:cNvSpPr txBox="1">
            <a:spLocks noChangeArrowheads="1"/>
          </p:cNvSpPr>
          <p:nvPr/>
        </p:nvSpPr>
        <p:spPr bwMode="auto">
          <a:xfrm>
            <a:off x="4788024" y="260648"/>
            <a:ext cx="417646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 err="1"/>
              <a:t>Research</a:t>
            </a:r>
            <a:r>
              <a:rPr lang="it-IT" sz="2400" b="1" dirty="0"/>
              <a:t> </a:t>
            </a:r>
            <a:r>
              <a:rPr lang="it-IT" sz="2400" b="1" dirty="0" err="1"/>
              <a:t>lines</a:t>
            </a:r>
            <a:r>
              <a:rPr lang="it-IT" sz="2400" b="1" dirty="0"/>
              <a:t> </a:t>
            </a:r>
            <a:r>
              <a:rPr lang="it-IT" sz="2400" b="1" dirty="0" err="1"/>
              <a:t>finalized</a:t>
            </a:r>
            <a:r>
              <a:rPr lang="it-IT" sz="2400" b="1" dirty="0"/>
              <a:t> </a:t>
            </a:r>
            <a:r>
              <a:rPr lang="it-IT" sz="2400" b="1" dirty="0" err="1"/>
              <a:t>to</a:t>
            </a:r>
            <a:r>
              <a:rPr lang="it-IT" sz="2400" b="1" dirty="0"/>
              <a:t> the </a:t>
            </a:r>
            <a:r>
              <a:rPr lang="en-GB" sz="2400" b="1" dirty="0">
                <a:solidFill>
                  <a:srgbClr val="FF0000"/>
                </a:solidFill>
              </a:rPr>
              <a:t>containment / control </a:t>
            </a:r>
            <a:r>
              <a:rPr lang="en-GB" sz="2400" b="1" dirty="0"/>
              <a:t>of the epidemic</a:t>
            </a:r>
            <a:endParaRPr lang="it-IT" sz="2400" b="1" dirty="0"/>
          </a:p>
          <a:p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Control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</a:t>
            </a:r>
            <a:r>
              <a:rPr lang="it-IT" sz="2400" b="1" dirty="0" err="1"/>
              <a:t>vector</a:t>
            </a:r>
            <a:r>
              <a:rPr lang="it-IT" sz="2400" b="1" dirty="0"/>
              <a:t> (</a:t>
            </a:r>
            <a:r>
              <a:rPr lang="it-IT" sz="2400" b="1" dirty="0" err="1"/>
              <a:t>with</a:t>
            </a:r>
            <a:r>
              <a:rPr lang="it-IT" sz="2400" b="1" dirty="0"/>
              <a:t> </a:t>
            </a:r>
            <a:r>
              <a:rPr lang="it-IT" sz="2400" b="1" dirty="0" err="1"/>
              <a:t>different</a:t>
            </a:r>
            <a:r>
              <a:rPr lang="it-IT" sz="2400" b="1" dirty="0"/>
              <a:t> </a:t>
            </a:r>
            <a:r>
              <a:rPr lang="it-IT" sz="2400" b="1" dirty="0" err="1"/>
              <a:t>strategies</a:t>
            </a:r>
            <a:r>
              <a:rPr lang="it-IT" sz="2400" b="1" dirty="0"/>
              <a:t>)</a:t>
            </a:r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Resistant</a:t>
            </a:r>
            <a:r>
              <a:rPr lang="it-IT" sz="2400" b="1" dirty="0"/>
              <a:t> or </a:t>
            </a:r>
            <a:r>
              <a:rPr lang="it-IT" sz="2400" b="1" dirty="0" err="1"/>
              <a:t>tolerant</a:t>
            </a:r>
            <a:r>
              <a:rPr lang="it-IT" sz="2400" b="1" dirty="0"/>
              <a:t> </a:t>
            </a:r>
            <a:r>
              <a:rPr lang="it-IT" sz="2400" b="1" dirty="0" err="1"/>
              <a:t>varieties</a:t>
            </a:r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Resistant</a:t>
            </a:r>
            <a:r>
              <a:rPr lang="it-IT" sz="2400" b="1" dirty="0"/>
              <a:t> </a:t>
            </a:r>
            <a:r>
              <a:rPr lang="it-IT" sz="2400" b="1" dirty="0" err="1"/>
              <a:t>seedling</a:t>
            </a:r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Overgrafting</a:t>
            </a:r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Antibacterial</a:t>
            </a:r>
            <a:r>
              <a:rPr lang="it-IT" sz="2400" b="1" dirty="0"/>
              <a:t> </a:t>
            </a:r>
            <a:r>
              <a:rPr lang="it-IT" sz="2400" b="1" dirty="0" err="1"/>
              <a:t>molecules</a:t>
            </a:r>
            <a:r>
              <a:rPr lang="it-IT" sz="2400" b="1" dirty="0"/>
              <a:t> (i.e. NAC, </a:t>
            </a:r>
            <a:r>
              <a:rPr lang="it-IT" sz="2400" b="1" dirty="0" err="1"/>
              <a:t>tested</a:t>
            </a:r>
            <a:r>
              <a:rPr lang="it-IT" sz="2400" b="1" dirty="0"/>
              <a:t> </a:t>
            </a:r>
            <a:r>
              <a:rPr lang="it-IT" sz="2400" b="1" dirty="0" err="1"/>
              <a:t>also</a:t>
            </a:r>
            <a:r>
              <a:rPr lang="it-IT" sz="2400" b="1" dirty="0"/>
              <a:t> </a:t>
            </a:r>
            <a:r>
              <a:rPr lang="it-IT" sz="2400" b="1" dirty="0" err="1"/>
              <a:t>by</a:t>
            </a:r>
            <a:r>
              <a:rPr lang="it-IT" sz="2400" b="1" dirty="0"/>
              <a:t> </a:t>
            </a:r>
            <a:r>
              <a:rPr lang="it-IT" sz="2400" b="1" dirty="0" err="1"/>
              <a:t>endotherapy</a:t>
            </a:r>
            <a:r>
              <a:rPr lang="it-IT" sz="2400" b="1" dirty="0"/>
              <a:t>)</a:t>
            </a:r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Inductors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resistance</a:t>
            </a:r>
            <a:r>
              <a:rPr lang="it-IT" sz="2400" b="1" dirty="0"/>
              <a:t> </a:t>
            </a:r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Indigenous</a:t>
            </a:r>
            <a:r>
              <a:rPr lang="it-IT" sz="2400" b="1" dirty="0"/>
              <a:t> </a:t>
            </a:r>
            <a:r>
              <a:rPr lang="it-IT" sz="2400" b="1" dirty="0" err="1"/>
              <a:t>bacteriophage</a:t>
            </a:r>
            <a:r>
              <a:rPr lang="it-IT" sz="2400" b="1" dirty="0"/>
              <a:t> </a:t>
            </a:r>
            <a:r>
              <a:rPr lang="it-IT" sz="2400" b="1" dirty="0" err="1"/>
              <a:t>viruses</a:t>
            </a:r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/>
              <a:t>Endosymbiotic</a:t>
            </a:r>
            <a:r>
              <a:rPr lang="it-IT" sz="2400" b="1" dirty="0"/>
              <a:t> </a:t>
            </a:r>
            <a:r>
              <a:rPr lang="it-IT" sz="2400" b="1" dirty="0" err="1"/>
              <a:t>antagonists</a:t>
            </a:r>
            <a:endParaRPr lang="it-IT" sz="2400" b="1" dirty="0"/>
          </a:p>
          <a:p>
            <a:pPr>
              <a:buFont typeface="Calibri Light" pitchFamily="34" charset="0"/>
              <a:buAutoNum type="arabicPeriod"/>
            </a:pPr>
            <a:r>
              <a:rPr lang="it-IT" sz="2400" b="1" dirty="0"/>
              <a:t> </a:t>
            </a:r>
            <a:r>
              <a:rPr lang="it-IT" sz="2400" b="1" dirty="0" err="1" smtClean="0"/>
              <a:t>Nanocarriers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sellaDiTesto 3"/>
          <p:cNvSpPr txBox="1">
            <a:spLocks noChangeArrowheads="1"/>
          </p:cNvSpPr>
          <p:nvPr/>
        </p:nvSpPr>
        <p:spPr bwMode="auto">
          <a:xfrm>
            <a:off x="467544" y="0"/>
            <a:ext cx="82809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it-IT" altLang="it-IT" sz="2400" dirty="0" err="1" smtClean="0"/>
              <a:t>Important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experimental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fields</a:t>
            </a:r>
            <a:r>
              <a:rPr lang="it-IT" altLang="it-IT" sz="2400" dirty="0" smtClean="0"/>
              <a:t> for the </a:t>
            </a:r>
            <a:r>
              <a:rPr lang="it-IT" altLang="it-IT" sz="2400" dirty="0" err="1" smtClean="0"/>
              <a:t>evaluation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of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germplasm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of</a:t>
            </a:r>
            <a:r>
              <a:rPr lang="it-IT" altLang="it-IT" sz="2400" dirty="0" smtClean="0"/>
              <a:t> olive  </a:t>
            </a:r>
            <a:r>
              <a:rPr lang="it-IT" altLang="it-IT" sz="2400" dirty="0" err="1" smtClean="0"/>
              <a:t>susceptibility</a:t>
            </a:r>
            <a:r>
              <a:rPr lang="it-IT" altLang="it-IT" sz="2400" dirty="0" smtClean="0"/>
              <a:t>  </a:t>
            </a:r>
          </a:p>
          <a:p>
            <a:pPr algn="ctr">
              <a:defRPr/>
            </a:pPr>
            <a:r>
              <a:rPr lang="en-US" sz="2400" dirty="0" smtClean="0"/>
              <a:t>Varieties  of olive of </a:t>
            </a:r>
            <a:r>
              <a:rPr lang="en-US" sz="2400" dirty="0" smtClean="0"/>
              <a:t>the Mediterranean basin are </a:t>
            </a:r>
            <a:r>
              <a:rPr lang="en-US" sz="2400" dirty="0" smtClean="0"/>
              <a:t>studied</a:t>
            </a:r>
            <a:endParaRPr lang="it-IT" altLang="it-IT" sz="2000" dirty="0"/>
          </a:p>
        </p:txBody>
      </p:sp>
      <p:pic>
        <p:nvPicPr>
          <p:cNvPr id="2396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038393" cy="378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2" name="Picture 3" descr="C:\Users\IVV\Desktop\aprol\NAC&amp;Parabita\parabita\campo ponte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087" y="3097212"/>
            <a:ext cx="5014913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981289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COMMUNICATIONS AND INFORMATION ON XYLELLA ON THE INSTITUTIONAL WEBSITE </a:t>
            </a:r>
            <a:r>
              <a:rPr lang="it-IT" sz="6000" dirty="0" smtClean="0">
                <a:latin typeface="+mj-lt"/>
              </a:rPr>
              <a:t>www.emergenzaxylella.it</a:t>
            </a:r>
            <a:endParaRPr lang="it-IT" sz="6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404813"/>
            <a:ext cx="9145588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1439863" y="692150"/>
            <a:ext cx="6184900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3200" b="1">
              <a:solidFill>
                <a:srgbClr val="03495C"/>
              </a:solidFill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548063" y="3308350"/>
            <a:ext cx="6858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057650" y="3117850"/>
            <a:ext cx="6858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195763" y="2865438"/>
            <a:ext cx="6858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51206" name="Picture 8" descr="C:\Users\Percoco\Downloads\Home Portale Emergenza Xylel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6" descr="I:\DISSECCAMENTO OLIVETI SALENTO\FOTO\lecce-surbo\IMG_6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763"/>
          </a:xfrm>
          <a:solidFill>
            <a:srgbClr val="002060"/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sz="4000" b="1" dirty="0" err="1">
                <a:solidFill>
                  <a:schemeClr val="bg1"/>
                </a:solidFill>
              </a:rPr>
              <a:t>Thanks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for</a:t>
            </a:r>
            <a:r>
              <a:rPr lang="it-IT" sz="4000" b="1" dirty="0">
                <a:solidFill>
                  <a:schemeClr val="bg1"/>
                </a:solidFill>
              </a:rPr>
              <a:t> the </a:t>
            </a:r>
            <a:r>
              <a:rPr lang="it-IT" sz="4000" b="1" dirty="0" err="1">
                <a:solidFill>
                  <a:schemeClr val="bg1"/>
                </a:solidFill>
              </a:rPr>
              <a:t>attention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5325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386513" y="6065838"/>
            <a:ext cx="2757487" cy="792162"/>
          </a:xfrm>
          <a:solidFill>
            <a:srgbClr val="002060"/>
          </a:solidFill>
        </p:spPr>
        <p:txBody>
          <a:bodyPr/>
          <a:lstStyle/>
          <a:p>
            <a:r>
              <a:rPr lang="it-IT" sz="1800" b="1" smtClean="0">
                <a:solidFill>
                  <a:schemeClr val="bg1"/>
                </a:solidFill>
                <a:latin typeface="Calibri" pitchFamily="34" charset="0"/>
              </a:rPr>
              <a:t>Osservatorio Fitosanitario</a:t>
            </a:r>
          </a:p>
          <a:p>
            <a:r>
              <a:rPr lang="it-IT" sz="1800" b="1" smtClean="0">
                <a:solidFill>
                  <a:schemeClr val="bg1"/>
                </a:solidFill>
                <a:latin typeface="Calibri" pitchFamily="34" charset="0"/>
              </a:rPr>
              <a:t>Dr. Percoco   Anna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243408"/>
            <a:ext cx="10112794" cy="7584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-612576" y="-230833"/>
            <a:ext cx="9937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OLIVE  HOST PREMINENT  XYLELLA FASTIDIOSA SUBSPECIES PAUCA ST53</a:t>
            </a:r>
            <a:endParaRPr lang="it-IT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000" y="0"/>
            <a:ext cx="936616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8"/>
          <p:cNvCxnSpPr/>
          <p:nvPr/>
        </p:nvCxnSpPr>
        <p:spPr>
          <a:xfrm flipH="1">
            <a:off x="4714875" y="1814513"/>
            <a:ext cx="76200" cy="685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0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260350"/>
            <a:ext cx="60166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Immagin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050" y="892175"/>
            <a:ext cx="60166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magin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49300"/>
            <a:ext cx="60166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61" cy="695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1269</Words>
  <Application>Microsoft Office PowerPoint</Application>
  <PresentationFormat>Presentazione su schermo (4:3)</PresentationFormat>
  <Paragraphs>255</Paragraphs>
  <Slides>59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0" baseType="lpstr">
      <vt:lpstr>Tema di Office</vt:lpstr>
      <vt:lpstr>     Xylella fastidiosa   Actions to contrast the spread of Xylella fastidiosa in Apulia Region   BSTF -NAPLES  24-28 september 2018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CITRUS</vt:lpstr>
      <vt:lpstr>Diapositiva 12</vt:lpstr>
      <vt:lpstr>Diapositiva 13</vt:lpstr>
      <vt:lpstr>Diapositiva 14</vt:lpstr>
      <vt:lpstr>Diapositiva 15</vt:lpstr>
      <vt:lpstr>Diapositiva 16</vt:lpstr>
      <vt:lpstr> April 2014 </vt:lpstr>
      <vt:lpstr>Diapositiva 18</vt:lpstr>
      <vt:lpstr>Diapositiva 19</vt:lpstr>
      <vt:lpstr>Diapositiva 20</vt:lpstr>
      <vt:lpstr>Diapositiva 21</vt:lpstr>
      <vt:lpstr>SURVEY ACTIVITIES</vt:lpstr>
      <vt:lpstr>Diapositiva 23</vt:lpstr>
      <vt:lpstr>Diapositiva 24</vt:lpstr>
      <vt:lpstr>VISUAL INSPECTIONS AND  SAMPLING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Inspections have also been carried out at service stations on major roads</vt:lpstr>
      <vt:lpstr>Diapositiva 35</vt:lpstr>
      <vt:lpstr>Diapositiva 36</vt:lpstr>
      <vt:lpstr>Diapositiva 37</vt:lpstr>
      <vt:lpstr>Major measures in the demarcated areas</vt:lpstr>
      <vt:lpstr>The export of specified plants  (ca. 300 plant species susceptible to Xf worldwide)  is prohibited!</vt:lpstr>
      <vt:lpstr>Trade and movement inside of demarcated areas is prohibited for host plants but allowed for other specified plants</vt:lpstr>
      <vt:lpstr>The impact (of the quarantine measures) on the nursery industry</vt:lpstr>
      <vt:lpstr> Derogation for Vitis submitted to Hot Water Treatment (50°C, 45 min) Decision UE/2017/2352 Cabernet Sauvignon- Negroamaro – Primitivo  non specified plants   </vt:lpstr>
      <vt:lpstr>ERADICATION</vt:lpstr>
      <vt:lpstr>Diapositiva 44</vt:lpstr>
      <vt:lpstr>Diapositiva 45</vt:lpstr>
      <vt:lpstr>Diapositiva 46</vt:lpstr>
      <vt:lpstr>Diapositiva 47</vt:lpstr>
      <vt:lpstr>Diapositiva 48</vt:lpstr>
      <vt:lpstr>Mechanical weeding with agronomical practices may be an efficient measure for the control of juvaniles</vt:lpstr>
      <vt:lpstr>Diapositiva 50</vt:lpstr>
      <vt:lpstr>Diapositiva 51</vt:lpstr>
      <vt:lpstr>Diapositiva 52</vt:lpstr>
      <vt:lpstr>Due progetti quadriennali: - “Pest Organisms Threatening Europe” (POnTE), (1 nov 2015, 25 partner di 13 Paesi)  - “Xylella Fastidiosa Active Containment Through a multidisciplinary-Oriented Research Strategy” (XF-ACTORS) (1 Nov. 2016, 29 partner di 14 Paesi)   Budget ca. 10 milioni di Euro for Xylella</vt:lpstr>
      <vt:lpstr>Diapositiva 54</vt:lpstr>
      <vt:lpstr>Diapositiva 55</vt:lpstr>
      <vt:lpstr>Diapositiva 56</vt:lpstr>
      <vt:lpstr>Diapositiva 57</vt:lpstr>
      <vt:lpstr>Diapositiva 58</vt:lpstr>
      <vt:lpstr>Thanks for the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 emergenza alla ordinarietà: il DDL regionale per la gestione della Xylella fastidiosa.</dc:title>
  <dc:creator>lenovo</dc:creator>
  <cp:lastModifiedBy>Percoco</cp:lastModifiedBy>
  <cp:revision>210</cp:revision>
  <dcterms:created xsi:type="dcterms:W3CDTF">2016-09-12T19:59:22Z</dcterms:created>
  <dcterms:modified xsi:type="dcterms:W3CDTF">2018-09-27T23:47:45Z</dcterms:modified>
</cp:coreProperties>
</file>