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4"/>
  </p:notesMasterIdLst>
  <p:sldIdLst>
    <p:sldId id="280" r:id="rId2"/>
    <p:sldId id="277" r:id="rId3"/>
  </p:sldIdLst>
  <p:sldSz cx="9144000" cy="5143500" type="screen16x9"/>
  <p:notesSz cx="7102475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ente Windows" initials="UW" lastIdx="1" clrIdx="0">
    <p:extLst>
      <p:ext uri="{19B8F6BF-5375-455C-9EA6-DF929625EA0E}">
        <p15:presenceInfo xmlns:p15="http://schemas.microsoft.com/office/powerpoint/2012/main" userId="Utente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7A27567-67CD-431B-931B-9F8E51ADDEE2}">
  <a:tblStyle styleId="{A7A27567-67CD-431B-931B-9F8E51ADDEE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565" autoAdjust="0"/>
  </p:normalViewPr>
  <p:slideViewPr>
    <p:cSldViewPr>
      <p:cViewPr varScale="1">
        <p:scale>
          <a:sx n="91" d="100"/>
          <a:sy n="91" d="100"/>
        </p:scale>
        <p:origin x="786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26" y="-90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82112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>
            <a:spLocks noGrp="1" noRot="1" noChangeAspect="1"/>
          </p:cNvSpPr>
          <p:nvPr>
            <p:ph type="sldImg" idx="2"/>
          </p:nvPr>
        </p:nvSpPr>
        <p:spPr>
          <a:xfrm>
            <a:off x="141288" y="768350"/>
            <a:ext cx="6819900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6029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141288" y="768350"/>
            <a:ext cx="6819900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Shape 329"/>
          <p:cNvSpPr txBox="1">
            <a:spLocks noGrp="1"/>
          </p:cNvSpPr>
          <p:nvPr>
            <p:ph type="body" idx="1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20730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8719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035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8972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2901375" y="2161800"/>
            <a:ext cx="33414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30200" algn="ctr" rtl="0">
              <a:spcBef>
                <a:spcPts val="600"/>
              </a:spcBef>
              <a:spcAft>
                <a:spcPts val="0"/>
              </a:spcAft>
              <a:buSzPts val="1600"/>
              <a:buFont typeface="Arvo"/>
              <a:buChar char="■"/>
              <a:defRPr i="1">
                <a:latin typeface="Arvo"/>
                <a:ea typeface="Arvo"/>
                <a:cs typeface="Arvo"/>
                <a:sym typeface="Arvo"/>
              </a:defRPr>
            </a:lvl1pPr>
            <a:lvl2pPr marL="914400" lvl="1" indent="-330200" algn="ctr" rtl="0">
              <a:spcBef>
                <a:spcPts val="0"/>
              </a:spcBef>
              <a:spcAft>
                <a:spcPts val="0"/>
              </a:spcAft>
              <a:buSzPts val="1600"/>
              <a:buFont typeface="Arvo"/>
              <a:buChar char="□"/>
              <a:defRPr i="1">
                <a:latin typeface="Arvo"/>
                <a:ea typeface="Arvo"/>
                <a:cs typeface="Arvo"/>
                <a:sym typeface="Arvo"/>
              </a:defRPr>
            </a:lvl2pPr>
            <a:lvl3pPr marL="1371600" lvl="2" indent="-330200" algn="ctr" rtl="0">
              <a:spcBef>
                <a:spcPts val="0"/>
              </a:spcBef>
              <a:spcAft>
                <a:spcPts val="0"/>
              </a:spcAft>
              <a:buSzPts val="1600"/>
              <a:buFont typeface="Arvo"/>
              <a:buChar char="▫"/>
              <a:defRPr i="1">
                <a:latin typeface="Arvo"/>
                <a:ea typeface="Arvo"/>
                <a:cs typeface="Arvo"/>
                <a:sym typeface="Arvo"/>
              </a:defRPr>
            </a:lvl3pPr>
            <a:lvl4pPr marL="1828800" lvl="3" indent="-330200" algn="ctr" rtl="0">
              <a:spcBef>
                <a:spcPts val="0"/>
              </a:spcBef>
              <a:spcAft>
                <a:spcPts val="0"/>
              </a:spcAft>
              <a:buSzPts val="1600"/>
              <a:buFont typeface="Arvo"/>
              <a:buChar char="▫"/>
              <a:defRPr i="1">
                <a:latin typeface="Arvo"/>
                <a:ea typeface="Arvo"/>
                <a:cs typeface="Arvo"/>
                <a:sym typeface="Arvo"/>
              </a:defRPr>
            </a:lvl4pPr>
            <a:lvl5pPr marL="2286000" lvl="4" indent="-330200" algn="ctr" rtl="0">
              <a:spcBef>
                <a:spcPts val="0"/>
              </a:spcBef>
              <a:spcAft>
                <a:spcPts val="0"/>
              </a:spcAft>
              <a:buSzPts val="1600"/>
              <a:buFont typeface="Arvo"/>
              <a:buChar char="○"/>
              <a:defRPr i="1">
                <a:latin typeface="Arvo"/>
                <a:ea typeface="Arvo"/>
                <a:cs typeface="Arvo"/>
                <a:sym typeface="Arvo"/>
              </a:defRPr>
            </a:lvl5pPr>
            <a:lvl6pPr marL="2743200" lvl="5" indent="-330200" algn="ctr" rtl="0">
              <a:spcBef>
                <a:spcPts val="0"/>
              </a:spcBef>
              <a:spcAft>
                <a:spcPts val="0"/>
              </a:spcAft>
              <a:buSzPts val="1600"/>
              <a:buFont typeface="Arvo"/>
              <a:buChar char="■"/>
              <a:defRPr i="1">
                <a:latin typeface="Arvo"/>
                <a:ea typeface="Arvo"/>
                <a:cs typeface="Arvo"/>
                <a:sym typeface="Arvo"/>
              </a:defRPr>
            </a:lvl6pPr>
            <a:lvl7pPr marL="3200400" lvl="6" indent="-330200" algn="ctr" rtl="0">
              <a:spcBef>
                <a:spcPts val="0"/>
              </a:spcBef>
              <a:spcAft>
                <a:spcPts val="0"/>
              </a:spcAft>
              <a:buSzPts val="1600"/>
              <a:buFont typeface="Arvo"/>
              <a:buChar char="●"/>
              <a:defRPr i="1">
                <a:latin typeface="Arvo"/>
                <a:ea typeface="Arvo"/>
                <a:cs typeface="Arvo"/>
                <a:sym typeface="Arvo"/>
              </a:defRPr>
            </a:lvl7pPr>
            <a:lvl8pPr marL="3657600" lvl="7" indent="-330200" algn="ctr" rtl="0">
              <a:spcBef>
                <a:spcPts val="0"/>
              </a:spcBef>
              <a:spcAft>
                <a:spcPts val="0"/>
              </a:spcAft>
              <a:buSzPts val="1600"/>
              <a:buFont typeface="Arvo"/>
              <a:buChar char="○"/>
              <a:defRPr i="1">
                <a:latin typeface="Arvo"/>
                <a:ea typeface="Arvo"/>
                <a:cs typeface="Arvo"/>
                <a:sym typeface="Arvo"/>
              </a:defRPr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Font typeface="Arvo"/>
              <a:buChar char="■"/>
              <a:defRPr i="1">
                <a:latin typeface="Arvo"/>
                <a:ea typeface="Arvo"/>
                <a:cs typeface="Arvo"/>
                <a:sym typeface="Arv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1842475" y="1197075"/>
            <a:ext cx="4441800" cy="621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1842475" y="1818975"/>
            <a:ext cx="1431300" cy="3107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600"/>
              </a:spcBef>
              <a:spcAft>
                <a:spcPts val="0"/>
              </a:spcAft>
              <a:buSzPts val="1200"/>
              <a:buChar char="■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□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▫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▫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2"/>
          </p:nvPr>
        </p:nvSpPr>
        <p:spPr>
          <a:xfrm>
            <a:off x="3347475" y="1818975"/>
            <a:ext cx="1431300" cy="3107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600"/>
              </a:spcBef>
              <a:spcAft>
                <a:spcPts val="0"/>
              </a:spcAft>
              <a:buSzPts val="1200"/>
              <a:buChar char="■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□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▫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▫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body" idx="3"/>
          </p:nvPr>
        </p:nvSpPr>
        <p:spPr>
          <a:xfrm>
            <a:off x="4852474" y="1818975"/>
            <a:ext cx="1431300" cy="3107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600"/>
              </a:spcBef>
              <a:spcAft>
                <a:spcPts val="0"/>
              </a:spcAft>
              <a:buSzPts val="1200"/>
              <a:buChar char="■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□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▫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▫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371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377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1090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768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24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427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169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510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pag.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AA24A-1477-4C0B-A53F-63277505D9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8528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7" r:id="rId12"/>
    <p:sldLayoutId id="2147483680" r:id="rId13"/>
  </p:sldLayoutIdLst>
  <p:transition>
    <p:fade thruBlk="1"/>
  </p:transition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0" y="0"/>
            <a:ext cx="9144000" cy="627534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Shape 268"/>
          <p:cNvSpPr txBox="1">
            <a:spLocks/>
          </p:cNvSpPr>
          <p:nvPr/>
        </p:nvSpPr>
        <p:spPr>
          <a:xfrm>
            <a:off x="4860032" y="1635646"/>
            <a:ext cx="3600400" cy="32403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buClrTx/>
              <a:buAutoNum type="arabicParenR"/>
            </a:pP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Connessione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 la rete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ciclabile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europea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EuroVelo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), con la rete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ciclabile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italiana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Bicitalia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 e con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il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Sistema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Nazionale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delle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Ciclovie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Turistiche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(SNCT)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Bef>
                <a:spcPts val="600"/>
              </a:spcBef>
              <a:buClrTx/>
              <a:buAutoNum type="arabicParenR"/>
            </a:pP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Incentivare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il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cicloturismo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locale e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valorizzare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il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territorio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Bef>
                <a:spcPts val="600"/>
              </a:spcBef>
              <a:buClrTx/>
              <a:buAutoNum type="arabicParenR"/>
            </a:pPr>
            <a:r>
              <a:rPr lang="it-IT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Implementare gli scenari di mobilità attiva e sostenibile</a:t>
            </a:r>
            <a:endParaRPr lang="it-IT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Bef>
                <a:spcPts val="600"/>
              </a:spcBef>
              <a:buClrTx/>
              <a:buAutoNum type="arabicParenR"/>
            </a:pPr>
            <a:r>
              <a:rPr lang="it-IT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Pianificazione ciclabile multilivello</a:t>
            </a:r>
            <a:endParaRPr lang="it-IT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Bef>
                <a:spcPts val="600"/>
              </a:spcBef>
              <a:buClrTx/>
              <a:buAutoNum type="arabicParenR"/>
            </a:pPr>
            <a:r>
              <a:rPr lang="it-IT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16 tracciati ciclabili regionali</a:t>
            </a:r>
            <a:endParaRPr lang="it-IT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0" y="0"/>
            <a:ext cx="9137368" cy="51435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3478"/>
            <a:ext cx="704728" cy="384397"/>
          </a:xfrm>
          <a:prstGeom prst="rect">
            <a:avLst/>
          </a:prstGeom>
        </p:spPr>
      </p:pic>
      <p:sp>
        <p:nvSpPr>
          <p:cNvPr id="15" name="Shape 261"/>
          <p:cNvSpPr txBox="1">
            <a:spLocks/>
          </p:cNvSpPr>
          <p:nvPr/>
        </p:nvSpPr>
        <p:spPr>
          <a:xfrm>
            <a:off x="7092280" y="266856"/>
            <a:ext cx="1800200" cy="36067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rmAutofit fontScale="77500" lnSpcReduction="20000"/>
          </a:bodyPr>
          <a:lstStyle>
            <a:lvl1pPr lvl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SzPts val="3000"/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pPr algn="l">
              <a:buClrTx/>
              <a:buFontTx/>
            </a:pPr>
            <a:r>
              <a:rPr lang="en-US" sz="800" b="1" dirty="0" smtClean="0">
                <a:solidFill>
                  <a:schemeClr val="bg1"/>
                </a:solidFill>
              </a:rPr>
              <a:t>AGENZIA REGIONALE STRATEGICA PER LO</a:t>
            </a:r>
          </a:p>
          <a:p>
            <a:pPr algn="l">
              <a:buClrTx/>
              <a:buFontTx/>
            </a:pPr>
            <a:r>
              <a:rPr lang="en-US" sz="800" b="1" dirty="0" smtClean="0">
                <a:solidFill>
                  <a:schemeClr val="bg1"/>
                </a:solidFill>
              </a:rPr>
              <a:t>SVILUPPO ECOSOSTENIBILE DEL TERRITORIO</a:t>
            </a:r>
            <a:endParaRPr lang="en-US" sz="800" b="1" dirty="0">
              <a:solidFill>
                <a:schemeClr val="bg1"/>
              </a:solidFill>
            </a:endParaRPr>
          </a:p>
        </p:txBody>
      </p:sp>
      <p:pic>
        <p:nvPicPr>
          <p:cNvPr id="16" name="Immagin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571" y="171129"/>
            <a:ext cx="794720" cy="336746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632" y="1059582"/>
            <a:ext cx="4523760" cy="332873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6"/>
          <a:srcRect b="10233"/>
          <a:stretch/>
        </p:blipFill>
        <p:spPr>
          <a:xfrm>
            <a:off x="2149891" y="1059582"/>
            <a:ext cx="2343326" cy="1173237"/>
          </a:xfrm>
          <a:prstGeom prst="rect">
            <a:avLst/>
          </a:prstGeom>
        </p:spPr>
      </p:pic>
      <p:sp>
        <p:nvSpPr>
          <p:cNvPr id="17" name="Shape 266"/>
          <p:cNvSpPr txBox="1">
            <a:spLocks/>
          </p:cNvSpPr>
          <p:nvPr/>
        </p:nvSpPr>
        <p:spPr>
          <a:xfrm>
            <a:off x="4932040" y="941738"/>
            <a:ext cx="3816424" cy="98194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lvl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4D778A"/>
              </a:buClr>
              <a:buSzPts val="1800"/>
              <a:buNone/>
              <a:defRPr sz="1800" kern="1200">
                <a:solidFill>
                  <a:srgbClr val="4D778A"/>
                </a:solidFill>
                <a:latin typeface="+mj-lt"/>
                <a:ea typeface="+mj-ea"/>
                <a:cs typeface="+mj-c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D778A"/>
              </a:buClr>
              <a:buSzPts val="1800"/>
              <a:buNone/>
              <a:defRPr sz="1800">
                <a:solidFill>
                  <a:srgbClr val="4D778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D778A"/>
              </a:buClr>
              <a:buSzPts val="1800"/>
              <a:buNone/>
              <a:defRPr sz="1800">
                <a:solidFill>
                  <a:srgbClr val="4D778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D778A"/>
              </a:buClr>
              <a:buSzPts val="1800"/>
              <a:buNone/>
              <a:defRPr sz="1800">
                <a:solidFill>
                  <a:srgbClr val="4D778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D778A"/>
              </a:buClr>
              <a:buSzPts val="1800"/>
              <a:buNone/>
              <a:defRPr sz="1800">
                <a:solidFill>
                  <a:srgbClr val="4D778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D778A"/>
              </a:buClr>
              <a:buSzPts val="1800"/>
              <a:buNone/>
              <a:defRPr sz="1800">
                <a:solidFill>
                  <a:srgbClr val="4D778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D778A"/>
              </a:buClr>
              <a:buSzPts val="1800"/>
              <a:buNone/>
              <a:defRPr sz="1800">
                <a:solidFill>
                  <a:srgbClr val="4D778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D778A"/>
              </a:buClr>
              <a:buSzPts val="1800"/>
              <a:buNone/>
              <a:defRPr sz="1800">
                <a:solidFill>
                  <a:srgbClr val="4D778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D778A"/>
              </a:buClr>
              <a:buSzPts val="1800"/>
              <a:buNone/>
              <a:defRPr sz="1800">
                <a:solidFill>
                  <a:srgbClr val="4D778A"/>
                </a:solidFill>
              </a:defRPr>
            </a:lvl9pPr>
          </a:lstStyle>
          <a:p>
            <a:pPr algn="l">
              <a:buFontTx/>
            </a:pPr>
            <a:r>
              <a:rPr lang="en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Piano Regionale della Mobilità Ciclistica</a:t>
            </a:r>
            <a:endParaRPr lang="it-IT" sz="3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89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title"/>
          </p:nvPr>
        </p:nvSpPr>
        <p:spPr>
          <a:xfrm>
            <a:off x="251520" y="732237"/>
            <a:ext cx="8640960" cy="75939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Piano Regionale della Mobilità Ciclistica</a:t>
            </a:r>
            <a:endParaRPr sz="3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0"/>
            <a:ext cx="9144000" cy="627534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0" y="0"/>
            <a:ext cx="9137368" cy="51435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3478"/>
            <a:ext cx="704728" cy="384397"/>
          </a:xfrm>
          <a:prstGeom prst="rect">
            <a:avLst/>
          </a:prstGeom>
        </p:spPr>
      </p:pic>
      <p:sp>
        <p:nvSpPr>
          <p:cNvPr id="14" name="Shape 261"/>
          <p:cNvSpPr txBox="1">
            <a:spLocks/>
          </p:cNvSpPr>
          <p:nvPr/>
        </p:nvSpPr>
        <p:spPr>
          <a:xfrm>
            <a:off x="7092280" y="266856"/>
            <a:ext cx="1800200" cy="36067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rmAutofit fontScale="77500" lnSpcReduction="20000"/>
          </a:bodyPr>
          <a:lstStyle>
            <a:lvl1pPr lvl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SzPts val="3000"/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pPr algn="l">
              <a:buClrTx/>
              <a:buFontTx/>
            </a:pPr>
            <a:r>
              <a:rPr lang="en-US" sz="800" b="1" dirty="0" smtClean="0">
                <a:solidFill>
                  <a:schemeClr val="bg1"/>
                </a:solidFill>
              </a:rPr>
              <a:t>AGENZIA REGIONALE STRATEGICA PER LO</a:t>
            </a:r>
          </a:p>
          <a:p>
            <a:pPr algn="l">
              <a:buClrTx/>
              <a:buFontTx/>
            </a:pPr>
            <a:r>
              <a:rPr lang="en-US" sz="800" b="1" dirty="0" smtClean="0">
                <a:solidFill>
                  <a:schemeClr val="bg1"/>
                </a:solidFill>
              </a:rPr>
              <a:t>SVILUPPO ECOSOSTENIBILE DEL TERRITORIO</a:t>
            </a:r>
            <a:endParaRPr lang="en-US" sz="800" b="1" dirty="0">
              <a:solidFill>
                <a:schemeClr val="bg1"/>
              </a:solidFill>
            </a:endParaRPr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571" y="171129"/>
            <a:ext cx="794720" cy="336746"/>
          </a:xfrm>
          <a:prstGeom prst="rect">
            <a:avLst/>
          </a:prstGeom>
        </p:spPr>
      </p:pic>
      <p:grpSp>
        <p:nvGrpSpPr>
          <p:cNvPr id="19" name="Gruppo 18"/>
          <p:cNvGrpSpPr/>
          <p:nvPr/>
        </p:nvGrpSpPr>
        <p:grpSpPr>
          <a:xfrm>
            <a:off x="971600" y="2069435"/>
            <a:ext cx="2880320" cy="688120"/>
            <a:chOff x="1337952" y="151855"/>
            <a:chExt cx="3442711" cy="826331"/>
          </a:xfrm>
        </p:grpSpPr>
        <p:sp>
          <p:nvSpPr>
            <p:cNvPr id="20" name="Rettangolo 19"/>
            <p:cNvSpPr/>
            <p:nvPr/>
          </p:nvSpPr>
          <p:spPr>
            <a:xfrm>
              <a:off x="1337952" y="151855"/>
              <a:ext cx="3442711" cy="82633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CasellaDiTesto 20"/>
            <p:cNvSpPr txBox="1"/>
            <p:nvPr/>
          </p:nvSpPr>
          <p:spPr>
            <a:xfrm>
              <a:off x="1337952" y="151855"/>
              <a:ext cx="3442711" cy="8263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400" kern="1200" dirty="0" smtClean="0"/>
                <a:t>Direttore Generale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000" i="1" kern="1200" dirty="0" smtClean="0"/>
                <a:t>ing. Elio Sannicandro</a:t>
              </a:r>
              <a:endParaRPr lang="it-IT" sz="2000" i="1" kern="1200" dirty="0"/>
            </a:p>
          </p:txBody>
        </p:sp>
      </p:grpSp>
      <p:grpSp>
        <p:nvGrpSpPr>
          <p:cNvPr id="16" name="Gruppo 15"/>
          <p:cNvGrpSpPr/>
          <p:nvPr/>
        </p:nvGrpSpPr>
        <p:grpSpPr>
          <a:xfrm>
            <a:off x="964968" y="2781329"/>
            <a:ext cx="2880320" cy="688120"/>
            <a:chOff x="1337952" y="151855"/>
            <a:chExt cx="3442711" cy="826331"/>
          </a:xfrm>
        </p:grpSpPr>
        <p:sp>
          <p:nvSpPr>
            <p:cNvPr id="17" name="Rettangolo 16"/>
            <p:cNvSpPr/>
            <p:nvPr/>
          </p:nvSpPr>
          <p:spPr>
            <a:xfrm>
              <a:off x="1337952" y="151855"/>
              <a:ext cx="3442711" cy="82633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CasellaDiTesto 17"/>
            <p:cNvSpPr txBox="1"/>
            <p:nvPr/>
          </p:nvSpPr>
          <p:spPr>
            <a:xfrm>
              <a:off x="1337952" y="151855"/>
              <a:ext cx="3442711" cy="8263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400" kern="1200" dirty="0" smtClean="0"/>
                <a:t>RUP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000" i="1" kern="1200" dirty="0" smtClean="0"/>
                <a:t>ing. Giuseppe Garofalo</a:t>
              </a:r>
              <a:endParaRPr lang="it-IT" sz="2000" i="1" kern="1200" dirty="0"/>
            </a:p>
          </p:txBody>
        </p:sp>
      </p:grpSp>
      <p:grpSp>
        <p:nvGrpSpPr>
          <p:cNvPr id="22" name="Gruppo 21"/>
          <p:cNvGrpSpPr/>
          <p:nvPr/>
        </p:nvGrpSpPr>
        <p:grpSpPr>
          <a:xfrm>
            <a:off x="5220072" y="2069435"/>
            <a:ext cx="2880320" cy="688120"/>
            <a:chOff x="1337952" y="151855"/>
            <a:chExt cx="3442711" cy="826331"/>
          </a:xfrm>
        </p:grpSpPr>
        <p:sp>
          <p:nvSpPr>
            <p:cNvPr id="23" name="Rettangolo 22"/>
            <p:cNvSpPr/>
            <p:nvPr/>
          </p:nvSpPr>
          <p:spPr>
            <a:xfrm>
              <a:off x="1337952" y="151855"/>
              <a:ext cx="3442711" cy="82633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CasellaDiTesto 23"/>
            <p:cNvSpPr txBox="1"/>
            <p:nvPr/>
          </p:nvSpPr>
          <p:spPr>
            <a:xfrm>
              <a:off x="1337952" y="151855"/>
              <a:ext cx="3442711" cy="8263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400" kern="1200" dirty="0" smtClean="0"/>
                <a:t>Dirigente Sezione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000" i="1" kern="1200" dirty="0" smtClean="0"/>
                <a:t>ing. Irene Di Tria</a:t>
              </a:r>
              <a:endParaRPr lang="it-IT" sz="2000" i="1" kern="1200" dirty="0"/>
            </a:p>
          </p:txBody>
        </p:sp>
      </p:grpSp>
      <p:grpSp>
        <p:nvGrpSpPr>
          <p:cNvPr id="25" name="Gruppo 24"/>
          <p:cNvGrpSpPr/>
          <p:nvPr/>
        </p:nvGrpSpPr>
        <p:grpSpPr>
          <a:xfrm>
            <a:off x="5220072" y="2781329"/>
            <a:ext cx="2880320" cy="688120"/>
            <a:chOff x="1337952" y="151855"/>
            <a:chExt cx="3442711" cy="826331"/>
          </a:xfrm>
        </p:grpSpPr>
        <p:sp>
          <p:nvSpPr>
            <p:cNvPr id="26" name="Rettangolo 25"/>
            <p:cNvSpPr/>
            <p:nvPr/>
          </p:nvSpPr>
          <p:spPr>
            <a:xfrm>
              <a:off x="1337952" y="151855"/>
              <a:ext cx="3442711" cy="82633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CasellaDiTesto 26"/>
            <p:cNvSpPr txBox="1"/>
            <p:nvPr/>
          </p:nvSpPr>
          <p:spPr>
            <a:xfrm>
              <a:off x="1337952" y="151855"/>
              <a:ext cx="3442711" cy="8263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400" kern="1200" dirty="0" smtClean="0"/>
                <a:t>RUP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000" i="1" kern="1200" dirty="0" smtClean="0"/>
                <a:t>ing. Francesco </a:t>
              </a:r>
              <a:r>
                <a:rPr lang="it-IT" sz="2000" i="1" kern="1200" dirty="0" err="1" smtClean="0"/>
                <a:t>Cardaropoli</a:t>
              </a:r>
              <a:endParaRPr lang="it-IT" sz="2000" i="1" kern="1200" dirty="0"/>
            </a:p>
          </p:txBody>
        </p:sp>
      </p:grpSp>
      <p:pic>
        <p:nvPicPr>
          <p:cNvPr id="3" name="Immagin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3688" y="1399047"/>
            <a:ext cx="1342450" cy="560879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84168" y="1364878"/>
            <a:ext cx="1122813" cy="646614"/>
          </a:xfrm>
          <a:prstGeom prst="rect">
            <a:avLst/>
          </a:prstGeom>
        </p:spPr>
      </p:pic>
      <p:sp>
        <p:nvSpPr>
          <p:cNvPr id="28" name="Shape 332"/>
          <p:cNvSpPr txBox="1">
            <a:spLocks noGrp="1"/>
          </p:cNvSpPr>
          <p:nvPr>
            <p:ph type="body" idx="1"/>
          </p:nvPr>
        </p:nvSpPr>
        <p:spPr>
          <a:xfrm>
            <a:off x="1547664" y="3512026"/>
            <a:ext cx="2520280" cy="18829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100"/>
              </a:spcBef>
              <a:spcAft>
                <a:spcPts val="0"/>
              </a:spcAft>
              <a:buNone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Gruppo tecnico di lavoro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0" indent="0">
              <a:spcBef>
                <a:spcPts val="100"/>
              </a:spcBef>
              <a:spcAft>
                <a:spcPts val="0"/>
              </a:spcAft>
              <a:buNone/>
            </a:pP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Ing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Nicola </a:t>
            </a:r>
            <a:r>
              <a:rPr lang="it-IT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Berloco</a:t>
            </a:r>
            <a:endParaRPr lang="it-IT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0" indent="0">
              <a:spcBef>
                <a:spcPts val="100"/>
              </a:spcBef>
              <a:spcAft>
                <a:spcPts val="0"/>
              </a:spcAft>
              <a:buNone/>
            </a:pP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Ing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Antonio </a:t>
            </a:r>
            <a:r>
              <a:rPr lang="it-IT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Susca</a:t>
            </a:r>
            <a:endParaRPr lang="it-IT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0" indent="0">
              <a:spcBef>
                <a:spcPts val="100"/>
              </a:spcBef>
              <a:spcAft>
                <a:spcPts val="0"/>
              </a:spcAft>
              <a:buNone/>
            </a:pP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Ing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Laura </a:t>
            </a: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Grassini</a:t>
            </a:r>
          </a:p>
          <a:p>
            <a:pPr marL="0" lvl="0" indent="0">
              <a:spcBef>
                <a:spcPts val="100"/>
              </a:spcBef>
              <a:spcAft>
                <a:spcPts val="0"/>
              </a:spcAft>
              <a:buNone/>
            </a:pP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Ing. Giuseppe Garofalo – ASSET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Ing. Gianluca Natale - ASSET</a:t>
            </a:r>
          </a:p>
          <a:p>
            <a:pPr marL="0" lvl="0" indent="0">
              <a:spcBef>
                <a:spcPts val="100"/>
              </a:spcBef>
              <a:spcAft>
                <a:spcPts val="0"/>
              </a:spcAft>
              <a:buNone/>
            </a:pP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" name="Shape 332"/>
          <p:cNvSpPr txBox="1">
            <a:spLocks noGrp="1"/>
          </p:cNvSpPr>
          <p:nvPr>
            <p:ph type="body" idx="1"/>
          </p:nvPr>
        </p:nvSpPr>
        <p:spPr>
          <a:xfrm>
            <a:off x="5220072" y="3527392"/>
            <a:ext cx="3384376" cy="18829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Bef>
                <a:spcPts val="100"/>
              </a:spcBef>
              <a:buNone/>
            </a:pP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Dott.ssa Patrizia </a:t>
            </a:r>
            <a:r>
              <a:rPr lang="it-IT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Giaquinto</a:t>
            </a: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ASSET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Arch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Letizia </a:t>
            </a:r>
            <a:r>
              <a:rPr lang="it-IT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Musaio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Somma - ASSET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Dott. Raffaele Sforza - Regione Puglia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Arch. Luca Basile - Regione Puglia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Ing. Francesco </a:t>
            </a:r>
            <a:r>
              <a:rPr lang="it-IT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Cardaropoli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- Regione Puglia</a:t>
            </a:r>
          </a:p>
          <a:p>
            <a:pPr marL="0" indent="0">
              <a:buNone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5242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TM01859868[[fn=Terme]]</Template>
  <TotalTime>2874</TotalTime>
  <Words>163</Words>
  <Application>Microsoft Office PowerPoint</Application>
  <PresentationFormat>Presentazione su schermo (16:9)</PresentationFormat>
  <Paragraphs>31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Arvo</vt:lpstr>
      <vt:lpstr>Calibri</vt:lpstr>
      <vt:lpstr>Tema di Office</vt:lpstr>
      <vt:lpstr>Presentazione standard di PowerPoint</vt:lpstr>
      <vt:lpstr>Piano Regionale della Mobilità Ciclistica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Carlo Curci</dc:creator>
  <cp:lastModifiedBy>Montenegro, Monica</cp:lastModifiedBy>
  <cp:revision>78</cp:revision>
  <cp:lastPrinted>2018-03-01T03:31:36Z</cp:lastPrinted>
  <dcterms:modified xsi:type="dcterms:W3CDTF">2020-10-23T16:43:03Z</dcterms:modified>
</cp:coreProperties>
</file>