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708" r:id="rId3"/>
    <p:sldMasterId id="2147483709" r:id="rId4"/>
    <p:sldMasterId id="2147483710" r:id="rId5"/>
    <p:sldMasterId id="2147483711" r:id="rId6"/>
    <p:sldMasterId id="2147483712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</p:sldIdLst>
  <p:sldSz cy="6858000" cx="12192000"/>
  <p:notesSz cx="6858000" cy="9144000"/>
  <p:embeddedFontLst>
    <p:embeddedFont>
      <p:font typeface="Arial Narrow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bold.fntdata"/><Relationship Id="rId11" Type="http://schemas.openxmlformats.org/officeDocument/2006/relationships/slide" Target="slides/slide3.xml"/><Relationship Id="rId22" Type="http://schemas.openxmlformats.org/officeDocument/2006/relationships/font" Target="fonts/ArialNarrow-boldItalic.fntdata"/><Relationship Id="rId10" Type="http://schemas.openxmlformats.org/officeDocument/2006/relationships/slide" Target="slides/slide2.xml"/><Relationship Id="rId21" Type="http://schemas.openxmlformats.org/officeDocument/2006/relationships/font" Target="fonts/ArialNarrow-italic.fntdata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1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5" Type="http://schemas.openxmlformats.org/officeDocument/2006/relationships/slideMaster" Target="slideMasters/slideMaster3.xml"/><Relationship Id="rId19" Type="http://schemas.openxmlformats.org/officeDocument/2006/relationships/font" Target="fonts/ArialNarrow-regular.fntdata"/><Relationship Id="rId6" Type="http://schemas.openxmlformats.org/officeDocument/2006/relationships/slideMaster" Target="slideMasters/slideMaster4.xml"/><Relationship Id="rId18" Type="http://schemas.openxmlformats.org/officeDocument/2006/relationships/slide" Target="slides/slide10.xml"/><Relationship Id="rId7" Type="http://schemas.openxmlformats.org/officeDocument/2006/relationships/slideMaster" Target="slideMasters/slideMaster5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760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0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10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2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4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4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5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5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6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8" name="Google Shape;308;p6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6:notes"/>
          <p:cNvSpPr txBox="1"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it-IT" sz="12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2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7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7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8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8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9:notes"/>
          <p:cNvSpPr txBox="1"/>
          <p:nvPr>
            <p:ph idx="1"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9:notes"/>
          <p:cNvSpPr/>
          <p:nvPr>
            <p:ph idx="2" type="sldImg"/>
          </p:nvPr>
        </p:nvSpPr>
        <p:spPr>
          <a:xfrm>
            <a:off x="685800" y="1143000"/>
            <a:ext cx="5486400" cy="3085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1"/>
          <p:cNvSpPr txBox="1"/>
          <p:nvPr>
            <p:ph idx="1"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2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2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3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4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4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4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5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5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5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6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6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6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6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9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9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0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0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1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31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1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2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3"/>
          <p:cNvSpPr txBox="1"/>
          <p:nvPr>
            <p:ph idx="1"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4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34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4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4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5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5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35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5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6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6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6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36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7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37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7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8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38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38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38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38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9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39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39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39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39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p39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39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2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42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3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43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4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44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44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5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6"/>
          <p:cNvSpPr txBox="1"/>
          <p:nvPr>
            <p:ph idx="1"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47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47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47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47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8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48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48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48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49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p49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49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49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50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50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50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51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51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51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51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51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52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52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52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52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p52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4" name="Google Shape;224;p52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5" name="Google Shape;225;p52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55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6" name="Google Shape;236;p55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56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9" name="Google Shape;239;p56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57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2" name="Google Shape;242;p57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43" name="Google Shape;243;p57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58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59"/>
          <p:cNvSpPr txBox="1"/>
          <p:nvPr>
            <p:ph idx="1"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60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0" name="Google Shape;250;p60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1" name="Google Shape;251;p60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2" name="Google Shape;252;p60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61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61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6" name="Google Shape;256;p61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7" name="Google Shape;257;p61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2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0" name="Google Shape;260;p62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1" name="Google Shape;261;p62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2" name="Google Shape;262;p62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63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5" name="Google Shape;265;p63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6" name="Google Shape;266;p63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64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9" name="Google Shape;269;p64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0" name="Google Shape;270;p64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1" name="Google Shape;271;p64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2" name="Google Shape;272;p64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"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65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5" name="Google Shape;275;p65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6" name="Google Shape;276;p65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7" name="Google Shape;277;p65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8" name="Google Shape;278;p65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9" name="Google Shape;279;p65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80" name="Google Shape;280;p65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6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3" Type="http://schemas.openxmlformats.org/officeDocument/2006/relationships/theme" Target="../theme/theme5.xml"/><Relationship Id="rId1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/Relationships>
</file>

<file path=ppt/slideMasters/_rels/slideMaster4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6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9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3.xml"/><Relationship Id="rId8" Type="http://schemas.openxmlformats.org/officeDocument/2006/relationships/slideLayout" Target="../slideLayouts/slideLayout44.xml"/></Relationships>
</file>

<file path=ppt/slideMasters/_rels/slideMaster5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8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9.xml"/><Relationship Id="rId2" Type="http://schemas.openxmlformats.org/officeDocument/2006/relationships/slideLayout" Target="../slideLayouts/slideLayout50.xml"/><Relationship Id="rId3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5.xml"/><Relationship Id="rId8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523880" y="1122480"/>
            <a:ext cx="9144000" cy="238752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" name="Google Shape;14;p1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5" name="Google Shape;65;p14"/>
          <p:cNvSpPr txBox="1"/>
          <p:nvPr>
            <p:ph idx="2" type="title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7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0" name="Google Shape;120;p27"/>
          <p:cNvSpPr txBox="1"/>
          <p:nvPr>
            <p:ph idx="1" type="body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1" name="Google Shape;121;p27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2" name="Google Shape;122;p27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3" name="Google Shape;123;p27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0"/>
          <p:cNvSpPr txBox="1"/>
          <p:nvPr>
            <p:ph type="title"/>
          </p:nvPr>
        </p:nvSpPr>
        <p:spPr>
          <a:xfrm>
            <a:off x="831960" y="1709640"/>
            <a:ext cx="10515600" cy="28526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4" name="Google Shape;174;p40"/>
          <p:cNvSpPr txBox="1"/>
          <p:nvPr>
            <p:ph idx="1" type="body"/>
          </p:nvPr>
        </p:nvSpPr>
        <p:spPr>
          <a:xfrm>
            <a:off x="831960" y="4589640"/>
            <a:ext cx="10515600" cy="1500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5" name="Google Shape;175;p40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6" name="Google Shape;176;p40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7" name="Google Shape;177;p40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3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8" name="Google Shape;228;p53"/>
          <p:cNvSpPr txBox="1"/>
          <p:nvPr>
            <p:ph idx="2" type="title"/>
          </p:nvPr>
        </p:nvSpPr>
        <p:spPr>
          <a:xfrm>
            <a:off x="838080" y="1825560"/>
            <a:ext cx="518148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9" name="Google Shape;229;p53"/>
          <p:cNvSpPr txBox="1"/>
          <p:nvPr>
            <p:ph idx="3" type="title"/>
          </p:nvPr>
        </p:nvSpPr>
        <p:spPr>
          <a:xfrm>
            <a:off x="6172200" y="1825560"/>
            <a:ext cx="518148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30" name="Google Shape;230;p53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31" name="Google Shape;231;p53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32" name="Google Shape;232;p53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66"/>
          <p:cNvSpPr txBox="1"/>
          <p:nvPr/>
        </p:nvSpPr>
        <p:spPr>
          <a:xfrm>
            <a:off x="1523880" y="1122480"/>
            <a:ext cx="9144000" cy="238752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6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Rete Oncologica Pugliese</a:t>
            </a:r>
            <a:endParaRPr b="0" i="0" sz="6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75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it-IT" sz="44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Numero verde COrO</a:t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75"/>
          <p:cNvSpPr txBox="1"/>
          <p:nvPr/>
        </p:nvSpPr>
        <p:spPr>
          <a:xfrm>
            <a:off x="838080" y="1825560"/>
            <a:ext cx="10515600" cy="4351320"/>
          </a:xfrm>
          <a:prstGeom prst="rect">
            <a:avLst/>
          </a:prstGeom>
          <a:blipFill rotWithShape="1">
            <a:blip r:embed="rId3">
              <a:alphaModFix/>
            </a:blip>
            <a:tile algn="tl" flip="none" tx="0" sx="78125" ty="0" sy="78125"/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558800" lvl="0" marL="228600" marR="0" rtl="0" algn="ctr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</a:pPr>
            <a:r>
              <a:rPr b="1" lang="it-IT" sz="8800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800185003</a:t>
            </a:r>
            <a:endParaRPr b="0" sz="8800" strike="noStrike">
              <a:latin typeface="Arial"/>
              <a:ea typeface="Arial"/>
              <a:cs typeface="Arial"/>
              <a:sym typeface="Arial"/>
            </a:endParaRPr>
          </a:p>
          <a:p>
            <a:pPr indent="-304800" lvl="0" marL="228600" marR="0" rtl="0" algn="ctr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•"/>
            </a:pPr>
            <a:r>
              <a:rPr b="1" i="1" lang="it-IT" sz="4800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In corso di attivazione</a:t>
            </a:r>
            <a:endParaRPr b="0" sz="48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75"/>
          <p:cNvSpPr/>
          <p:nvPr/>
        </p:nvSpPr>
        <p:spPr>
          <a:xfrm>
            <a:off x="3429000" y="2959200"/>
            <a:ext cx="5664240" cy="1612800"/>
          </a:xfrm>
          <a:custGeom>
            <a:rect b="b" l="l" r="r" t="t"/>
            <a:pathLst>
              <a:path extrusionOk="0" h="4482" w="15735">
                <a:moveTo>
                  <a:pt x="746" y="0"/>
                </a:moveTo>
                <a:cubicBezTo>
                  <a:pt x="373" y="0"/>
                  <a:pt x="0" y="373"/>
                  <a:pt x="0" y="746"/>
                </a:cubicBezTo>
                <a:lnTo>
                  <a:pt x="0" y="3734"/>
                </a:lnTo>
                <a:cubicBezTo>
                  <a:pt x="0" y="4107"/>
                  <a:pt x="373" y="4481"/>
                  <a:pt x="746" y="4481"/>
                </a:cubicBezTo>
                <a:lnTo>
                  <a:pt x="14988" y="4481"/>
                </a:lnTo>
                <a:cubicBezTo>
                  <a:pt x="15361" y="4481"/>
                  <a:pt x="15734" y="4107"/>
                  <a:pt x="15734" y="3734"/>
                </a:cubicBezTo>
                <a:lnTo>
                  <a:pt x="15734" y="746"/>
                </a:lnTo>
                <a:cubicBezTo>
                  <a:pt x="15734" y="373"/>
                  <a:pt x="15361" y="0"/>
                  <a:pt x="14988" y="0"/>
                </a:cubicBezTo>
                <a:lnTo>
                  <a:pt x="746" y="0"/>
                </a:lnTo>
              </a:path>
            </a:pathLst>
          </a:custGeom>
          <a:noFill/>
          <a:ln cap="flat" cmpd="sng" w="12600">
            <a:solidFill>
              <a:srgbClr val="2F528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67"/>
          <p:cNvSpPr/>
          <p:nvPr/>
        </p:nvSpPr>
        <p:spPr>
          <a:xfrm>
            <a:off x="377640" y="1627920"/>
            <a:ext cx="11436480" cy="40532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Ufficialmente attivata con Deliberazione di Giunta Regionale n. 192 del 20 febbraio 2018. 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Il modello organizzativo, prevede la concentrazione dell'assistenza di maggiore complessità in "centri di eccellenza" (hub) e l'invio a questi "hub" da parte dei centri periferici (spoke) dei malati che superano la soglia dei complessità degli interventi effettuabili a livello periferico.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Google Shape;295;p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2800" y="715680"/>
            <a:ext cx="11132640" cy="5337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9"/>
          <p:cNvSpPr/>
          <p:nvPr/>
        </p:nvSpPr>
        <p:spPr>
          <a:xfrm>
            <a:off x="424080" y="1443960"/>
            <a:ext cx="11343960" cy="39312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 le novità più importanti per i pazienti previste dalla istituzione della ROP, e ne costituisce senza dubbio il vero valore aggiunto, c'è la creazione  di una nuova struttura operativa, il COrO, (Centro di Orientamento Oncologico), collocata nell'ambito dei Dipartimenti Integrati di Oncologia (DIOnc).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struttura ha compiti di informazione ed accoglienza dei nuovi pazienti oncologici e di supporto al percorso diagnostico, terapeutico, assistenziale, assicurando a tutti i pazienti la presa in carico iniziale ed il mantenimento in carico al termine di ogni ciclo terapeutico.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Google Shape;305;p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5720" y="471240"/>
            <a:ext cx="10654920" cy="5373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71"/>
          <p:cNvSpPr txBox="1"/>
          <p:nvPr/>
        </p:nvSpPr>
        <p:spPr>
          <a:xfrm>
            <a:off x="533520" y="7653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3200" strike="noStrike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2" name="Google Shape;312;p71"/>
          <p:cNvGrpSpPr/>
          <p:nvPr/>
        </p:nvGrpSpPr>
        <p:grpSpPr>
          <a:xfrm>
            <a:off x="5674320" y="2419200"/>
            <a:ext cx="4326480" cy="4671000"/>
            <a:chOff x="5674320" y="2419200"/>
            <a:chExt cx="4326480" cy="4671000"/>
          </a:xfrm>
        </p:grpSpPr>
        <p:sp>
          <p:nvSpPr>
            <p:cNvPr id="313" name="Google Shape;313;p71"/>
            <p:cNvSpPr/>
            <p:nvPr/>
          </p:nvSpPr>
          <p:spPr>
            <a:xfrm>
              <a:off x="7312680" y="4565520"/>
              <a:ext cx="2235240" cy="2235240"/>
            </a:xfrm>
            <a:custGeom>
              <a:rect b="b" l="l" r="r" t="t"/>
              <a:pathLst>
                <a:path extrusionOk="0" h="2180449" w="2214086">
                  <a:moveTo>
                    <a:pt x="1586620" y="356392"/>
                  </a:moveTo>
                  <a:lnTo>
                    <a:pt x="1760490" y="210489"/>
                  </a:lnTo>
                  <a:lnTo>
                    <a:pt x="1899392" y="327042"/>
                  </a:lnTo>
                  <a:lnTo>
                    <a:pt x="1785899" y="523606"/>
                  </a:lnTo>
                  <a:cubicBezTo>
                    <a:pt x="1866599" y="614388"/>
                    <a:pt x="1927956" y="720662"/>
                    <a:pt x="1966226" y="835941"/>
                  </a:cubicBezTo>
                  <a:lnTo>
                    <a:pt x="2193202" y="835936"/>
                  </a:lnTo>
                  <a:lnTo>
                    <a:pt x="2224689" y="1014505"/>
                  </a:lnTo>
                  <a:lnTo>
                    <a:pt x="2011399" y="1092130"/>
                  </a:lnTo>
                  <a:cubicBezTo>
                    <a:pt x="2014865" y="1213546"/>
                    <a:pt x="1993556" y="1334396"/>
                    <a:pt x="1948772" y="1447305"/>
                  </a:cubicBezTo>
                  <a:lnTo>
                    <a:pt x="2122650" y="1593198"/>
                  </a:lnTo>
                  <a:lnTo>
                    <a:pt x="2031988" y="1750229"/>
                  </a:lnTo>
                  <a:lnTo>
                    <a:pt x="1818702" y="1672593"/>
                  </a:lnTo>
                  <a:cubicBezTo>
                    <a:pt x="1743312" y="1767832"/>
                    <a:pt x="1649308" y="1846711"/>
                    <a:pt x="1542425" y="1904417"/>
                  </a:cubicBezTo>
                  <a:lnTo>
                    <a:pt x="1581845" y="2127944"/>
                  </a:lnTo>
                  <a:lnTo>
                    <a:pt x="1411456" y="2189960"/>
                  </a:lnTo>
                  <a:lnTo>
                    <a:pt x="1297973" y="1993390"/>
                  </a:lnTo>
                  <a:cubicBezTo>
                    <a:pt x="1179003" y="2017887"/>
                    <a:pt x="1056289" y="2017887"/>
                    <a:pt x="937319" y="1993390"/>
                  </a:cubicBezTo>
                  <a:lnTo>
                    <a:pt x="823836" y="2189960"/>
                  </a:lnTo>
                  <a:lnTo>
                    <a:pt x="653447" y="2127944"/>
                  </a:lnTo>
                  <a:lnTo>
                    <a:pt x="692867" y="1904416"/>
                  </a:lnTo>
                  <a:cubicBezTo>
                    <a:pt x="585984" y="1846710"/>
                    <a:pt x="491980" y="1767831"/>
                    <a:pt x="416590" y="1672592"/>
                  </a:cubicBezTo>
                  <a:lnTo>
                    <a:pt x="203304" y="1750229"/>
                  </a:lnTo>
                  <a:lnTo>
                    <a:pt x="112642" y="1593198"/>
                  </a:lnTo>
                  <a:lnTo>
                    <a:pt x="286520" y="1447305"/>
                  </a:lnTo>
                  <a:cubicBezTo>
                    <a:pt x="241736" y="1334396"/>
                    <a:pt x="220427" y="1213547"/>
                    <a:pt x="223893" y="1092130"/>
                  </a:cubicBezTo>
                  <a:lnTo>
                    <a:pt x="10603" y="1014505"/>
                  </a:lnTo>
                  <a:lnTo>
                    <a:pt x="42090" y="835936"/>
                  </a:lnTo>
                  <a:lnTo>
                    <a:pt x="269066" y="835942"/>
                  </a:lnTo>
                  <a:cubicBezTo>
                    <a:pt x="307336" y="720662"/>
                    <a:pt x="368692" y="614389"/>
                    <a:pt x="449393" y="523607"/>
                  </a:cubicBezTo>
                  <a:lnTo>
                    <a:pt x="335900" y="327042"/>
                  </a:lnTo>
                  <a:lnTo>
                    <a:pt x="474802" y="210489"/>
                  </a:lnTo>
                  <a:lnTo>
                    <a:pt x="648672" y="356392"/>
                  </a:lnTo>
                  <a:cubicBezTo>
                    <a:pt x="752089" y="292682"/>
                    <a:pt x="867402" y="250711"/>
                    <a:pt x="987576" y="233041"/>
                  </a:cubicBezTo>
                  <a:lnTo>
                    <a:pt x="1026984" y="9511"/>
                  </a:lnTo>
                  <a:lnTo>
                    <a:pt x="1208308" y="9511"/>
                  </a:lnTo>
                  <a:lnTo>
                    <a:pt x="1247716" y="233041"/>
                  </a:lnTo>
                  <a:cubicBezTo>
                    <a:pt x="1367890" y="250711"/>
                    <a:pt x="1483203" y="292682"/>
                    <a:pt x="1586620" y="356392"/>
                  </a:cubicBezTo>
                  <a:close/>
                </a:path>
              </a:pathLst>
            </a:custGeom>
            <a:solidFill>
              <a:srgbClr val="4472C4"/>
            </a:solidFill>
            <a:ln cap="flat" cmpd="sng" w="126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1" anchor="ctr" bIns="588225" lIns="474825" spcFirstLastPara="1" rIns="474825" wrap="square" tIns="549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it-IT" sz="2000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Orientare</a:t>
              </a:r>
              <a:endParaRPr b="0" sz="2000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71"/>
            <p:cNvSpPr/>
            <p:nvPr/>
          </p:nvSpPr>
          <p:spPr>
            <a:xfrm>
              <a:off x="5674320" y="4361400"/>
              <a:ext cx="1945800" cy="1942560"/>
            </a:xfrm>
            <a:custGeom>
              <a:rect b="b" l="l" r="r" t="t"/>
              <a:pathLst>
                <a:path extrusionOk="0" h="1897300" w="1751184">
                  <a:moveTo>
                    <a:pt x="1456195" y="492001"/>
                  </a:moveTo>
                  <a:lnTo>
                    <a:pt x="1742702" y="405341"/>
                  </a:lnTo>
                  <a:lnTo>
                    <a:pt x="1848440" y="588064"/>
                  </a:lnTo>
                  <a:lnTo>
                    <a:pt x="1630547" y="793291"/>
                  </a:lnTo>
                  <a:cubicBezTo>
                    <a:pt x="1662234" y="909844"/>
                    <a:pt x="1662235" y="1032714"/>
                    <a:pt x="1630547" y="1149266"/>
                  </a:cubicBezTo>
                  <a:lnTo>
                    <a:pt x="1848440" y="1354494"/>
                  </a:lnTo>
                  <a:lnTo>
                    <a:pt x="1742702" y="1537217"/>
                  </a:lnTo>
                  <a:lnTo>
                    <a:pt x="1456195" y="1450557"/>
                  </a:lnTo>
                  <a:cubicBezTo>
                    <a:pt x="1370868" y="1536212"/>
                    <a:pt x="1264214" y="1597647"/>
                    <a:pt x="1147200" y="1628545"/>
                  </a:cubicBezTo>
                  <a:lnTo>
                    <a:pt x="1078705" y="1919929"/>
                  </a:lnTo>
                  <a:lnTo>
                    <a:pt x="866991" y="1919929"/>
                  </a:lnTo>
                  <a:lnTo>
                    <a:pt x="798496" y="1628545"/>
                  </a:lnTo>
                  <a:cubicBezTo>
                    <a:pt x="681482" y="1597648"/>
                    <a:pt x="574828" y="1536213"/>
                    <a:pt x="489501" y="1450557"/>
                  </a:cubicBezTo>
                  <a:lnTo>
                    <a:pt x="202994" y="1537217"/>
                  </a:lnTo>
                  <a:lnTo>
                    <a:pt x="97256" y="1354494"/>
                  </a:lnTo>
                  <a:lnTo>
                    <a:pt x="315149" y="1149267"/>
                  </a:lnTo>
                  <a:cubicBezTo>
                    <a:pt x="283462" y="1032714"/>
                    <a:pt x="283461" y="909844"/>
                    <a:pt x="315149" y="793292"/>
                  </a:cubicBezTo>
                  <a:lnTo>
                    <a:pt x="97256" y="588064"/>
                  </a:lnTo>
                  <a:lnTo>
                    <a:pt x="202994" y="405341"/>
                  </a:lnTo>
                  <a:lnTo>
                    <a:pt x="489501" y="492001"/>
                  </a:lnTo>
                  <a:cubicBezTo>
                    <a:pt x="574828" y="406346"/>
                    <a:pt x="681482" y="344911"/>
                    <a:pt x="798496" y="314013"/>
                  </a:cubicBezTo>
                  <a:lnTo>
                    <a:pt x="866991" y="22629"/>
                  </a:lnTo>
                  <a:lnTo>
                    <a:pt x="1078705" y="22629"/>
                  </a:lnTo>
                  <a:lnTo>
                    <a:pt x="1147200" y="314013"/>
                  </a:lnTo>
                  <a:cubicBezTo>
                    <a:pt x="1264214" y="344910"/>
                    <a:pt x="1370868" y="406345"/>
                    <a:pt x="1456195" y="492001"/>
                  </a:cubicBezTo>
                  <a:close/>
                </a:path>
              </a:pathLst>
            </a:custGeom>
            <a:solidFill>
              <a:srgbClr val="4472C4"/>
            </a:solidFill>
            <a:ln cap="flat" cmpd="sng" w="126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1" anchor="ctr" bIns="512275" lIns="509750" spcFirstLastPara="1" rIns="509750" wrap="square" tIns="512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it-IT" sz="1600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Gestione Globale</a:t>
              </a:r>
              <a:endParaRPr b="0" sz="1600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71"/>
            <p:cNvSpPr/>
            <p:nvPr/>
          </p:nvSpPr>
          <p:spPr>
            <a:xfrm>
              <a:off x="6645240" y="2419200"/>
              <a:ext cx="2598480" cy="2585520"/>
            </a:xfrm>
            <a:custGeom>
              <a:rect b="b" l="l" r="r" t="t"/>
              <a:pathLst>
                <a:path extrusionOk="0" h="1669515" w="1687177">
                  <a:moveTo>
                    <a:pt x="1371118" y="532628"/>
                  </a:moveTo>
                  <a:lnTo>
                    <a:pt x="1596171" y="392087"/>
                  </a:lnTo>
                  <a:lnTo>
                    <a:pt x="1729892" y="523907"/>
                  </a:lnTo>
                  <a:lnTo>
                    <a:pt x="1591249" y="749630"/>
                  </a:lnTo>
                  <a:cubicBezTo>
                    <a:pt x="1645448" y="841841"/>
                    <a:pt x="1673666" y="946770"/>
                    <a:pt x="1673002" y="1053628"/>
                  </a:cubicBezTo>
                  <a:lnTo>
                    <a:pt x="1906343" y="1180040"/>
                  </a:lnTo>
                  <a:lnTo>
                    <a:pt x="1856688" y="1360817"/>
                  </a:lnTo>
                  <a:lnTo>
                    <a:pt x="1591260" y="1351222"/>
                  </a:lnTo>
                  <a:cubicBezTo>
                    <a:pt x="1537063" y="1444091"/>
                    <a:pt x="1458842" y="1521207"/>
                    <a:pt x="1364638" y="1574637"/>
                  </a:cubicBezTo>
                  <a:lnTo>
                    <a:pt x="1372851" y="1839148"/>
                  </a:lnTo>
                  <a:lnTo>
                    <a:pt x="1188392" y="1888394"/>
                  </a:lnTo>
                  <a:lnTo>
                    <a:pt x="1062766" y="1655229"/>
                  </a:lnTo>
                  <a:cubicBezTo>
                    <a:pt x="954371" y="1655888"/>
                    <a:pt x="847931" y="1628073"/>
                    <a:pt x="754391" y="1574645"/>
                  </a:cubicBezTo>
                  <a:lnTo>
                    <a:pt x="529338" y="1715186"/>
                  </a:lnTo>
                  <a:lnTo>
                    <a:pt x="395617" y="1583366"/>
                  </a:lnTo>
                  <a:lnTo>
                    <a:pt x="534260" y="1357643"/>
                  </a:lnTo>
                  <a:cubicBezTo>
                    <a:pt x="480061" y="1265432"/>
                    <a:pt x="451843" y="1160503"/>
                    <a:pt x="452507" y="1053645"/>
                  </a:cubicBezTo>
                  <a:lnTo>
                    <a:pt x="219166" y="927233"/>
                  </a:lnTo>
                  <a:lnTo>
                    <a:pt x="268821" y="746456"/>
                  </a:lnTo>
                  <a:lnTo>
                    <a:pt x="534249" y="756051"/>
                  </a:lnTo>
                  <a:cubicBezTo>
                    <a:pt x="588446" y="663182"/>
                    <a:pt x="666667" y="586066"/>
                    <a:pt x="760871" y="532636"/>
                  </a:cubicBezTo>
                  <a:lnTo>
                    <a:pt x="752658" y="268125"/>
                  </a:lnTo>
                  <a:lnTo>
                    <a:pt x="937117" y="218879"/>
                  </a:lnTo>
                  <a:lnTo>
                    <a:pt x="1062743" y="452044"/>
                  </a:lnTo>
                  <a:cubicBezTo>
                    <a:pt x="1171138" y="451385"/>
                    <a:pt x="1277578" y="479200"/>
                    <a:pt x="1371118" y="532628"/>
                  </a:cubicBezTo>
                  <a:close/>
                </a:path>
              </a:pathLst>
            </a:custGeom>
            <a:solidFill>
              <a:srgbClr val="4472C4"/>
            </a:solidFill>
            <a:ln cap="flat" cmpd="sng" w="126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1" anchor="ctr" bIns="715675" lIns="718900" spcFirstLastPara="1" rIns="718900" wrap="square" tIns="715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it-IT" sz="1200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Dematerializzare</a:t>
              </a:r>
              <a:endParaRPr b="0" sz="1200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71"/>
            <p:cNvSpPr/>
            <p:nvPr/>
          </p:nvSpPr>
          <p:spPr>
            <a:xfrm>
              <a:off x="7139520" y="4228920"/>
              <a:ext cx="2861280" cy="2861280"/>
            </a:xfrm>
            <a:custGeom>
              <a:rect b="b" l="l" r="r" t="t"/>
              <a:pathLst>
                <a:path extrusionOk="0" h="2682322" w="2682322">
                  <a:moveTo>
                    <a:pt x="1301236" y="95678"/>
                  </a:moveTo>
                  <a:lnTo>
                    <a:pt x="2486127" y="2395422"/>
                  </a:lnTo>
                  <a:lnTo>
                    <a:pt x="2301662" y="2360416"/>
                  </a:lnTo>
                  <a:lnTo>
                    <a:pt x="2272168" y="2167031"/>
                  </a:lnTo>
                  <a:lnTo>
                    <a:pt x="2333122" y="2232097"/>
                  </a:lnTo>
                  <a:close/>
                </a:path>
              </a:pathLst>
            </a:custGeom>
            <a:solidFill>
              <a:srgbClr val="B0BCDE"/>
            </a:solidFill>
            <a:ln>
              <a:noFill/>
            </a:ln>
          </p:spPr>
        </p:sp>
        <p:sp>
          <p:nvSpPr>
            <p:cNvPr id="317" name="Google Shape;317;p71"/>
            <p:cNvSpPr/>
            <p:nvPr/>
          </p:nvSpPr>
          <p:spPr>
            <a:xfrm>
              <a:off x="5724360" y="3678120"/>
              <a:ext cx="2079000" cy="2079000"/>
            </a:xfrm>
            <a:custGeom>
              <a:rect b="b" l="l" r="r" t="t"/>
              <a:pathLst>
                <a:path extrusionOk="0" h="1900002" w="1982185">
                  <a:moveTo>
                    <a:pt x="672750" y="163020"/>
                  </a:moveTo>
                  <a:lnTo>
                    <a:pt x="724517" y="286753"/>
                  </a:lnTo>
                  <a:lnTo>
                    <a:pt x="312934" y="1085685"/>
                  </a:lnTo>
                  <a:lnTo>
                    <a:pt x="176898" y="1228225"/>
                  </a:lnTo>
                  <a:lnTo>
                    <a:pt x="7227" y="1152608"/>
                  </a:lnTo>
                  <a:lnTo>
                    <a:pt x="94090" y="1133593"/>
                  </a:lnTo>
                  <a:close/>
                </a:path>
              </a:pathLst>
            </a:custGeom>
            <a:solidFill>
              <a:srgbClr val="B0BCDE"/>
            </a:solidFill>
            <a:ln>
              <a:noFill/>
            </a:ln>
          </p:spPr>
        </p:sp>
        <p:sp>
          <p:nvSpPr>
            <p:cNvPr id="318" name="Google Shape;318;p71"/>
            <p:cNvSpPr/>
            <p:nvPr/>
          </p:nvSpPr>
          <p:spPr>
            <a:xfrm>
              <a:off x="6554160" y="2567160"/>
              <a:ext cx="2241360" cy="2241360"/>
            </a:xfrm>
            <a:custGeom>
              <a:rect b="b" l="l" r="r" t="t"/>
              <a:pathLst>
                <a:path extrusionOk="0" h="2062570" w="2062570">
                  <a:moveTo>
                    <a:pt x="93121" y="1208120"/>
                  </a:moveTo>
                  <a:lnTo>
                    <a:pt x="299228" y="359663"/>
                  </a:lnTo>
                  <a:lnTo>
                    <a:pt x="481350" y="398916"/>
                  </a:lnTo>
                  <a:lnTo>
                    <a:pt x="506730" y="593920"/>
                  </a:lnTo>
                  <a:lnTo>
                    <a:pt x="447762" y="527349"/>
                  </a:lnTo>
                  <a:close/>
                </a:path>
              </a:pathLst>
            </a:custGeom>
            <a:solidFill>
              <a:srgbClr val="B0BCDE"/>
            </a:solidFill>
            <a:ln>
              <a:noFill/>
            </a:ln>
          </p:spPr>
        </p:sp>
      </p:grpSp>
      <p:sp>
        <p:nvSpPr>
          <p:cNvPr id="319" name="Google Shape;319;p71"/>
          <p:cNvSpPr txBox="1"/>
          <p:nvPr/>
        </p:nvSpPr>
        <p:spPr>
          <a:xfrm>
            <a:off x="1262520" y="1885320"/>
            <a:ext cx="3378240" cy="1384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COrO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Strumento indispensabile della ROP</a:t>
            </a:r>
            <a:endParaRPr b="0" sz="24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72"/>
          <p:cNvSpPr txBox="1"/>
          <p:nvPr/>
        </p:nvSpPr>
        <p:spPr>
          <a:xfrm>
            <a:off x="1703520" y="274680"/>
            <a:ext cx="871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it-IT" sz="40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Centro</a:t>
            </a:r>
            <a:r>
              <a:rPr b="0" lang="it-IT" sz="32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lang="it-IT" sz="40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di Orientamento Oncologico (COrO) </a:t>
            </a:r>
            <a:endParaRPr b="0" sz="4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72"/>
          <p:cNvSpPr txBox="1"/>
          <p:nvPr/>
        </p:nvSpPr>
        <p:spPr>
          <a:xfrm>
            <a:off x="1893960" y="1741320"/>
            <a:ext cx="822960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0000" lvl="0" marL="270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lang="it-IT" sz="2800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Vero valore aggiunto del sistema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270000" lvl="0" marL="2700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Nuova struttura operativa collocata nel DIOnc presso i servizi oncologici di ogni azienda e i presidi territoriali di assistenza 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270000" lvl="0" marL="2700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 compiti di informazione su modalità di accesso e su prenotazioni, accoglienza paziente, amministrazione e gestione PDTA sul piano amministrativo, supporto al PDTA attraverso attivazione del GPI  specifico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73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it-IT" sz="44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In Puglia</a:t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73"/>
          <p:cNvSpPr txBox="1"/>
          <p:nvPr/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it-IT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COrO sono stati assegnati nel territorio di ciascun Dipartimento Oncologico 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b="0" lang="it-IT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b="0" lang="it-IT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1" lang="it-IT" sz="4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Complessivamente 17 COrO</a:t>
            </a:r>
            <a:endParaRPr b="0" sz="4800" strike="noStrike">
              <a:latin typeface="Arial"/>
              <a:ea typeface="Arial"/>
              <a:cs typeface="Arial"/>
              <a:sym typeface="Arial"/>
            </a:endParaRPr>
          </a:p>
          <a:p>
            <a:pPr indent="-254000" lvl="0" marL="2286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Char char="•"/>
            </a:pPr>
            <a:r>
              <a:rPr b="0" lang="it-IT" sz="40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sz="4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73"/>
          <p:cNvSpPr/>
          <p:nvPr/>
        </p:nvSpPr>
        <p:spPr>
          <a:xfrm>
            <a:off x="5623920" y="3082320"/>
            <a:ext cx="929160" cy="1253520"/>
          </a:xfrm>
          <a:custGeom>
            <a:rect b="b" l="l" r="r" t="t"/>
            <a:pathLst>
              <a:path extrusionOk="0" h="3484" w="2583">
                <a:moveTo>
                  <a:pt x="645" y="0"/>
                </a:moveTo>
                <a:lnTo>
                  <a:pt x="645" y="2192"/>
                </a:lnTo>
                <a:lnTo>
                  <a:pt x="0" y="2192"/>
                </a:lnTo>
                <a:lnTo>
                  <a:pt x="1291" y="3483"/>
                </a:lnTo>
                <a:lnTo>
                  <a:pt x="2582" y="2192"/>
                </a:lnTo>
                <a:lnTo>
                  <a:pt x="1936" y="2192"/>
                </a:lnTo>
                <a:lnTo>
                  <a:pt x="1936" y="0"/>
                </a:lnTo>
                <a:lnTo>
                  <a:pt x="645" y="0"/>
                </a:lnTo>
              </a:path>
            </a:pathLst>
          </a:custGeom>
          <a:solidFill>
            <a:srgbClr val="4472C4"/>
          </a:solidFill>
          <a:ln cap="flat" cmpd="sng" w="12600">
            <a:solidFill>
              <a:srgbClr val="2F528F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74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it-IT" sz="44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Organizzazione dei COrO</a:t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74"/>
          <p:cNvSpPr txBox="1"/>
          <p:nvPr/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Presenza di figure professionali indispensabili: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eriod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Oncologo Medico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eriod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Infermiere care manager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eriod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Amministrativo con funzione di data entry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eriod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Psicologo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eriod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Assistente Sociale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eriod"/>
            </a:pPr>
            <a:r>
              <a:rPr b="0" lang="it-IT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Rappresentanti delle Associazioni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