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2"/>
    <p:sldId id="263" r:id="rId3"/>
    <p:sldId id="258" r:id="rId4"/>
    <p:sldId id="259" r:id="rId5"/>
    <p:sldId id="260" r:id="rId6"/>
    <p:sldId id="261" r:id="rId7"/>
  </p:sldIdLst>
  <p:sldSz cx="12192000" cy="6858000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660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 rot="0"/>
          <a:lstStyle/>
          <a:p>
            <a:pPr>
              <a:defRPr sz="1300" b="0" strike="noStrike" spc="-1">
                <a:latin typeface="Arial"/>
              </a:defRPr>
            </a:pPr>
            <a:r>
              <a:rPr lang="it-IT" sz="1300" b="0" strike="noStrike" spc="-1">
                <a:latin typeface="Arial"/>
              </a:rPr>
              <a:t>Superfici (ha)</a:t>
            </a:r>
          </a:p>
        </c:rich>
      </c:tx>
      <c:layout/>
      <c:spPr>
        <a:noFill/>
        <a:ln>
          <a:noFill/>
        </a:ln>
      </c:spPr>
    </c:title>
    <c:plotArea>
      <c:layout/>
      <c:lineChart>
        <c:grouping val="standard"/>
        <c:ser>
          <c:idx val="0"/>
          <c:order val="0"/>
          <c:tx>
            <c:strRef>
              <c:f>label 0</c:f>
              <c:strCache>
                <c:ptCount val="1"/>
                <c:pt idx="0">
                  <c:v>Sau</c:v>
                </c:pt>
              </c:strCache>
            </c:strRef>
          </c:tx>
          <c:spPr>
            <a:ln w="28800">
              <a:solidFill>
                <a:srgbClr val="004586"/>
              </a:solidFill>
              <a:round/>
            </a:ln>
          </c:spPr>
          <c:marker>
            <c:symbol val="square"/>
            <c:size val="8"/>
            <c:spPr>
              <a:solidFill>
                <a:srgbClr val="004586"/>
              </a:solidFill>
            </c:spPr>
          </c:marker>
          <c:cat>
            <c:strRef>
              <c:f>categories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6"/>
                <c:pt idx="0">
                  <c:v>171459</c:v>
                </c:pt>
                <c:pt idx="1">
                  <c:v>186007</c:v>
                </c:pt>
                <c:pt idx="2">
                  <c:v>192239</c:v>
                </c:pt>
                <c:pt idx="3">
                  <c:v>273584</c:v>
                </c:pt>
                <c:pt idx="4">
                  <c:v>291693</c:v>
                </c:pt>
                <c:pt idx="5">
                  <c:v>310274</c:v>
                </c:pt>
              </c:numCache>
            </c:numRef>
          </c:val>
        </c:ser>
        <c:hiLowLines>
          <c:spPr>
            <a:ln>
              <a:noFill/>
            </a:ln>
          </c:spPr>
        </c:hiLowLines>
        <c:marker val="1"/>
        <c:axId val="49697920"/>
        <c:axId val="49722496"/>
      </c:lineChart>
      <c:catAx>
        <c:axId val="49697920"/>
        <c:scaling>
          <c:orientation val="minMax"/>
        </c:scaling>
        <c:axPos val="b"/>
        <c:numFmt formatCode="General" sourceLinked="0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latin typeface="Arial"/>
              </a:defRPr>
            </a:pPr>
            <a:endParaRPr lang="it-IT"/>
          </a:p>
        </c:txPr>
        <c:crossAx val="49722496"/>
        <c:crosses val="autoZero"/>
        <c:auto val="1"/>
        <c:lblAlgn val="ctr"/>
        <c:lblOffset val="100"/>
      </c:catAx>
      <c:valAx>
        <c:axId val="49722496"/>
        <c:scaling>
          <c:orientation val="minMax"/>
        </c:scaling>
        <c:axPos val="l"/>
        <c:majorGridlines>
          <c:spPr>
            <a:ln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sz="900" b="0" strike="noStrike" spc="-1">
                    <a:latin typeface="Arial"/>
                  </a:defRPr>
                </a:pPr>
                <a:r>
                  <a:rPr lang="it-IT" sz="900" b="0" strike="noStrike" spc="-1">
                    <a:latin typeface="Arial"/>
                  </a:rPr>
                  <a:t>ha</a:t>
                </a:r>
              </a:p>
            </c:rich>
          </c:tx>
          <c:layout/>
          <c:spPr>
            <a:noFill/>
            <a:ln>
              <a:noFill/>
            </a:ln>
          </c:spPr>
        </c:title>
        <c:numFmt formatCode="#,##0" sourceLinked="0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latin typeface="Arial"/>
              </a:defRPr>
            </a:pPr>
            <a:endParaRPr lang="it-IT"/>
          </a:p>
        </c:txPr>
        <c:crossAx val="49697920"/>
        <c:crossesAt val="1"/>
        <c:crossBetween val="midCat"/>
      </c:valAx>
      <c:spPr>
        <a:noFill/>
        <a:ln>
          <a:solidFill>
            <a:srgbClr val="B3B3B3"/>
          </a:solidFill>
        </a:ln>
      </c:spPr>
    </c:plotArea>
    <c:plotVisOnly val="1"/>
    <c:dispBlanksAs val="gap"/>
  </c:chart>
  <c:spPr>
    <a:solidFill>
      <a:srgbClr val="FFFFFF"/>
    </a:solidFill>
    <a:ln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 rot="0"/>
          <a:lstStyle/>
          <a:p>
            <a:pPr>
              <a:defRPr sz="1300" b="0" strike="noStrike" spc="-1">
                <a:latin typeface="Arial"/>
              </a:defRPr>
            </a:pPr>
            <a:r>
              <a:rPr lang="it-IT" sz="1300" b="0" strike="noStrike" spc="-1">
                <a:latin typeface="Arial"/>
              </a:rPr>
              <a:t>Numero di operatori</a:t>
            </a:r>
          </a:p>
        </c:rich>
      </c:tx>
      <c:layout/>
      <c:spPr>
        <a:noFill/>
        <a:ln>
          <a:noFill/>
        </a:ln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label 0</c:f>
              <c:strCache>
                <c:ptCount val="1"/>
                <c:pt idx="0">
                  <c:v>Operatori</c:v>
                </c:pt>
              </c:strCache>
            </c:strRef>
          </c:tx>
          <c:spPr>
            <a:solidFill>
              <a:srgbClr val="70AD47"/>
            </a:solidFill>
            <a:ln>
              <a:noFill/>
            </a:ln>
          </c:spPr>
          <c:cat>
            <c:strRef>
              <c:f>categories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6"/>
                <c:pt idx="0">
                  <c:v>6126</c:v>
                </c:pt>
                <c:pt idx="1">
                  <c:v>6608</c:v>
                </c:pt>
                <c:pt idx="2">
                  <c:v>7018</c:v>
                </c:pt>
                <c:pt idx="3">
                  <c:v>10974</c:v>
                </c:pt>
                <c:pt idx="4">
                  <c:v>11823</c:v>
                </c:pt>
                <c:pt idx="5">
                  <c:v>12598</c:v>
                </c:pt>
              </c:numCache>
            </c:numRef>
          </c:val>
        </c:ser>
        <c:gapWidth val="100"/>
        <c:axId val="84603648"/>
        <c:axId val="84605568"/>
      </c:barChart>
      <c:catAx>
        <c:axId val="84603648"/>
        <c:scaling>
          <c:orientation val="minMax"/>
        </c:scaling>
        <c:axPos val="b"/>
        <c:numFmt formatCode="General" sourceLinked="0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latin typeface="Arial"/>
              </a:defRPr>
            </a:pPr>
            <a:endParaRPr lang="it-IT"/>
          </a:p>
        </c:txPr>
        <c:crossAx val="84605568"/>
        <c:crosses val="autoZero"/>
        <c:auto val="1"/>
        <c:lblAlgn val="ctr"/>
        <c:lblOffset val="100"/>
      </c:catAx>
      <c:valAx>
        <c:axId val="84605568"/>
        <c:scaling>
          <c:orientation val="minMax"/>
        </c:scaling>
        <c:axPos val="l"/>
        <c:majorGridlines>
          <c:spPr>
            <a:ln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sz="900" b="0" strike="noStrike" spc="-1">
                    <a:latin typeface="Arial"/>
                  </a:defRPr>
                </a:pPr>
                <a:r>
                  <a:rPr lang="it-IT" sz="900" b="0" strike="noStrike" spc="-1">
                    <a:latin typeface="Arial"/>
                  </a:rPr>
                  <a:t>n. operatori</a:t>
                </a:r>
              </a:p>
            </c:rich>
          </c:tx>
          <c:layout/>
          <c:spPr>
            <a:noFill/>
            <a:ln>
              <a:noFill/>
            </a:ln>
          </c:spPr>
        </c:title>
        <c:numFmt formatCode="#,##0" sourceLinked="0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latin typeface="Arial"/>
              </a:defRPr>
            </a:pPr>
            <a:endParaRPr lang="it-IT"/>
          </a:p>
        </c:txPr>
        <c:crossAx val="84603648"/>
        <c:crosses val="autoZero"/>
        <c:crossBetween val="between"/>
      </c:valAx>
      <c:spPr>
        <a:noFill/>
        <a:ln>
          <a:solidFill>
            <a:srgbClr val="B3B3B3"/>
          </a:solidFill>
        </a:ln>
      </c:spPr>
    </c:plotArea>
    <c:plotVisOnly val="1"/>
    <c:dispBlanksAs val="gap"/>
  </c:chart>
  <c:spPr>
    <a:solidFill>
      <a:srgbClr val="FFFFFF"/>
    </a:solidFill>
    <a:ln>
      <a:noFill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doughnut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Colonna N</c:v>
                </c:pt>
              </c:strCache>
            </c:strRef>
          </c:tx>
          <c:spPr>
            <a:solidFill>
              <a:srgbClr val="004586"/>
            </a:solidFill>
            <a:ln>
              <a:noFill/>
            </a:ln>
          </c:spPr>
          <c:dPt>
            <c:idx val="1"/>
            <c:spPr>
              <a:solidFill>
                <a:srgbClr val="FF420E"/>
              </a:solidFill>
              <a:ln>
                <a:noFill/>
              </a:ln>
            </c:spPr>
          </c:dPt>
          <c:dPt>
            <c:idx val="2"/>
            <c:spPr>
              <a:solidFill>
                <a:srgbClr val="FFD320"/>
              </a:solidFill>
              <a:ln>
                <a:noFill/>
              </a:ln>
            </c:spPr>
          </c:dPt>
          <c:dLbls>
            <c:txPr>
              <a:bodyPr/>
              <a:lstStyle/>
              <a:p>
                <a:pPr>
                  <a:defRPr sz="1400" b="0" strike="noStrike" spc="-1">
                    <a:solidFill>
                      <a:srgbClr val="FFFFFF"/>
                    </a:solidFill>
                    <a:latin typeface="Arial"/>
                  </a:defRPr>
                </a:pPr>
                <a:endParaRPr lang="it-IT"/>
              </a:p>
            </c:txPr>
            <c:showPercent val="1"/>
          </c:dLbls>
          <c:cat>
            <c:strRef>
              <c:f>categories</c:f>
              <c:strCache>
                <c:ptCount val="3"/>
                <c:pt idx="0">
                  <c:v>fino a 39 anni</c:v>
                </c:pt>
                <c:pt idx="1">
                  <c:v>40 - 64 anni</c:v>
                </c:pt>
                <c:pt idx="2">
                  <c:v>65 e oltre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2813</c:v>
                </c:pt>
                <c:pt idx="1">
                  <c:v>7112</c:v>
                </c:pt>
                <c:pt idx="2">
                  <c:v>2673</c:v>
                </c:pt>
              </c:numCache>
            </c:numRef>
          </c:val>
        </c:ser>
        <c:firstSliceAng val="0"/>
        <c:holeSize val="50"/>
      </c:doughnutChart>
      <c:spPr>
        <a:noFill/>
        <a:ln>
          <a:solidFill>
            <a:srgbClr val="B3B3B3"/>
          </a:solidFill>
        </a:ln>
      </c:spPr>
    </c:plotArea>
    <c:legend>
      <c:legendPos val="r"/>
      <c:layout/>
      <c:spPr>
        <a:noFill/>
        <a:ln>
          <a:solidFill>
            <a:srgbClr val="B3B3B3"/>
          </a:solidFill>
        </a:ln>
      </c:spPr>
      <c:txPr>
        <a:bodyPr/>
        <a:lstStyle/>
        <a:p>
          <a:pPr>
            <a:defRPr sz="1100" b="0" strike="noStrike" spc="-1">
              <a:latin typeface="Arial"/>
            </a:defRPr>
          </a:pPr>
          <a:endParaRPr lang="it-IT"/>
        </a:p>
      </c:txPr>
    </c:legend>
    <c:plotVisOnly val="1"/>
  </c:chart>
  <c:spPr>
    <a:solidFill>
      <a:srgbClr val="FFFFFF"/>
    </a:solidFill>
    <a:ln>
      <a:noFill/>
    </a:ln>
  </c:sp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plotArea>
      <c:layout>
        <c:manualLayout>
          <c:layoutTarget val="inner"/>
          <c:xMode val="edge"/>
          <c:yMode val="edge"/>
          <c:x val="0.25486182190378714"/>
          <c:y val="4.4676594798844234E-2"/>
          <c:w val="0.6700358239508708"/>
          <c:h val="0.86585907979551036"/>
        </c:manualLayout>
      </c:layout>
      <c:barChart>
        <c:barDir val="col"/>
        <c:grouping val="clustered"/>
        <c:ser>
          <c:idx val="0"/>
          <c:order val="0"/>
          <c:tx>
            <c:strRef>
              <c:f>label 0</c:f>
              <c:strCache>
                <c:ptCount val="1"/>
                <c:pt idx="0">
                  <c:v>Colonna H</c:v>
                </c:pt>
              </c:strCache>
            </c:strRef>
          </c:tx>
          <c:spPr>
            <a:solidFill>
              <a:srgbClr val="70AD47"/>
            </a:solidFill>
            <a:ln>
              <a:noFill/>
            </a:ln>
          </c:spPr>
          <c:dPt>
            <c:idx val="1"/>
            <c:spPr>
              <a:solidFill>
                <a:srgbClr val="004586"/>
              </a:solidFill>
              <a:ln>
                <a:noFill/>
              </a:ln>
            </c:spPr>
          </c:dPt>
          <c:dPt>
            <c:idx val="2"/>
            <c:spPr>
              <a:solidFill>
                <a:srgbClr val="C5000B"/>
              </a:solidFill>
              <a:ln>
                <a:noFill/>
              </a:ln>
            </c:spPr>
          </c:dPt>
          <c:cat>
            <c:strRef>
              <c:f>categories</c:f>
              <c:strCache>
                <c:ptCount val="3"/>
                <c:pt idx="0">
                  <c:v>Totale</c:v>
                </c:pt>
                <c:pt idx="1">
                  <c:v>M</c:v>
                </c:pt>
                <c:pt idx="2">
                  <c:v>F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12724</c:v>
                </c:pt>
                <c:pt idx="1">
                  <c:v>8590</c:v>
                </c:pt>
                <c:pt idx="2">
                  <c:v>4134</c:v>
                </c:pt>
              </c:numCache>
            </c:numRef>
          </c:val>
        </c:ser>
        <c:gapWidth val="50"/>
        <c:axId val="97639424"/>
        <c:axId val="101045760"/>
      </c:barChart>
      <c:catAx>
        <c:axId val="97639424"/>
        <c:scaling>
          <c:orientation val="minMax"/>
        </c:scaling>
        <c:axPos val="b"/>
        <c:numFmt formatCode="General" sourceLinked="0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latin typeface="Arial"/>
              </a:defRPr>
            </a:pPr>
            <a:endParaRPr lang="it-IT"/>
          </a:p>
        </c:txPr>
        <c:crossAx val="101045760"/>
        <c:crosses val="autoZero"/>
        <c:auto val="1"/>
        <c:lblAlgn val="ctr"/>
        <c:lblOffset val="100"/>
      </c:catAx>
      <c:valAx>
        <c:axId val="101045760"/>
        <c:scaling>
          <c:orientation val="minMax"/>
        </c:scaling>
        <c:axPos val="l"/>
        <c:majorGridlines>
          <c:spPr>
            <a:ln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sz="1300" b="0" strike="noStrike" spc="-1">
                    <a:latin typeface="Arial"/>
                  </a:defRPr>
                </a:pPr>
                <a:r>
                  <a:rPr lang="it-IT" sz="1300" b="0" strike="noStrike" spc="-1">
                    <a:latin typeface="Arial"/>
                  </a:rPr>
                  <a:t>n. operatori</a:t>
                </a:r>
              </a:p>
            </c:rich>
          </c:tx>
          <c:layout>
            <c:manualLayout>
              <c:xMode val="edge"/>
              <c:yMode val="edge"/>
              <c:x val="1.9998000199980017E-4"/>
              <c:y val="0.61933298593017172"/>
            </c:manualLayout>
          </c:layout>
          <c:spPr>
            <a:noFill/>
            <a:ln>
              <a:noFill/>
            </a:ln>
          </c:spPr>
        </c:title>
        <c:numFmt formatCode="#,##0" sourceLinked="0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latin typeface="Arial"/>
              </a:defRPr>
            </a:pPr>
            <a:endParaRPr lang="it-IT"/>
          </a:p>
        </c:txPr>
        <c:crossAx val="97639424"/>
        <c:crosses val="autoZero"/>
        <c:crossBetween val="between"/>
      </c:valAx>
      <c:spPr>
        <a:noFill/>
        <a:ln>
          <a:solidFill>
            <a:srgbClr val="B3B3B3"/>
          </a:solidFill>
        </a:ln>
      </c:spPr>
    </c:plotArea>
    <c:plotVisOnly val="1"/>
    <c:dispBlanksAs val="gap"/>
  </c:chart>
  <c:spPr>
    <a:solidFill>
      <a:srgbClr val="FFFFFF"/>
    </a:solidFill>
    <a:ln>
      <a:noFill/>
    </a:ln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plotArea>
      <c:layout/>
      <c:barChart>
        <c:barDir val="col"/>
        <c:grouping val="clustered"/>
        <c:ser>
          <c:idx val="0"/>
          <c:order val="0"/>
          <c:tx>
            <c:strRef>
              <c:f>label 0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rgbClr val="579D1C"/>
            </a:solidFill>
            <a:ln>
              <a:noFill/>
            </a:ln>
          </c:spPr>
          <c:cat>
            <c:strRef>
              <c:f>categories</c:f>
              <c:strCache>
                <c:ptCount val="6"/>
                <c:pt idx="0">
                  <c:v>BA</c:v>
                </c:pt>
                <c:pt idx="1">
                  <c:v>BR</c:v>
                </c:pt>
                <c:pt idx="2">
                  <c:v>BT</c:v>
                </c:pt>
                <c:pt idx="3">
                  <c:v>FG</c:v>
                </c:pt>
                <c:pt idx="4">
                  <c:v>LE</c:v>
                </c:pt>
                <c:pt idx="5">
                  <c:v>TA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6"/>
                <c:pt idx="0">
                  <c:v>4101</c:v>
                </c:pt>
                <c:pt idx="1">
                  <c:v>1216</c:v>
                </c:pt>
                <c:pt idx="2">
                  <c:v>797</c:v>
                </c:pt>
                <c:pt idx="3">
                  <c:v>3377</c:v>
                </c:pt>
                <c:pt idx="4">
                  <c:v>1714</c:v>
                </c:pt>
                <c:pt idx="5">
                  <c:v>1519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M</c:v>
                </c:pt>
              </c:strCache>
            </c:strRef>
          </c:tx>
          <c:spPr>
            <a:solidFill>
              <a:srgbClr val="004586"/>
            </a:solidFill>
            <a:ln>
              <a:noFill/>
            </a:ln>
          </c:spPr>
          <c:cat>
            <c:strRef>
              <c:f>categories</c:f>
              <c:strCache>
                <c:ptCount val="6"/>
                <c:pt idx="0">
                  <c:v>BA</c:v>
                </c:pt>
                <c:pt idx="1">
                  <c:v>BR</c:v>
                </c:pt>
                <c:pt idx="2">
                  <c:v>BT</c:v>
                </c:pt>
                <c:pt idx="3">
                  <c:v>FG</c:v>
                </c:pt>
                <c:pt idx="4">
                  <c:v>LE</c:v>
                </c:pt>
                <c:pt idx="5">
                  <c:v>TA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6"/>
                <c:pt idx="0">
                  <c:v>2772</c:v>
                </c:pt>
                <c:pt idx="1">
                  <c:v>816</c:v>
                </c:pt>
                <c:pt idx="2">
                  <c:v>617</c:v>
                </c:pt>
                <c:pt idx="3">
                  <c:v>2304</c:v>
                </c:pt>
                <c:pt idx="4">
                  <c:v>1064</c:v>
                </c:pt>
                <c:pt idx="5">
                  <c:v>1017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F</c:v>
                </c:pt>
              </c:strCache>
            </c:strRef>
          </c:tx>
          <c:spPr>
            <a:solidFill>
              <a:srgbClr val="C5000B"/>
            </a:solidFill>
            <a:ln>
              <a:noFill/>
            </a:ln>
          </c:spPr>
          <c:cat>
            <c:strRef>
              <c:f>categories</c:f>
              <c:strCache>
                <c:ptCount val="6"/>
                <c:pt idx="0">
                  <c:v>BA</c:v>
                </c:pt>
                <c:pt idx="1">
                  <c:v>BR</c:v>
                </c:pt>
                <c:pt idx="2">
                  <c:v>BT</c:v>
                </c:pt>
                <c:pt idx="3">
                  <c:v>FG</c:v>
                </c:pt>
                <c:pt idx="4">
                  <c:v>LE</c:v>
                </c:pt>
                <c:pt idx="5">
                  <c:v>TA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6"/>
                <c:pt idx="0">
                  <c:v>1329</c:v>
                </c:pt>
                <c:pt idx="1">
                  <c:v>400</c:v>
                </c:pt>
                <c:pt idx="2">
                  <c:v>180</c:v>
                </c:pt>
                <c:pt idx="3">
                  <c:v>1073</c:v>
                </c:pt>
                <c:pt idx="4">
                  <c:v>650</c:v>
                </c:pt>
                <c:pt idx="5">
                  <c:v>502</c:v>
                </c:pt>
              </c:numCache>
            </c:numRef>
          </c:val>
        </c:ser>
        <c:gapWidth val="100"/>
        <c:axId val="101891456"/>
        <c:axId val="106114048"/>
      </c:barChart>
      <c:catAx>
        <c:axId val="101891456"/>
        <c:scaling>
          <c:orientation val="minMax"/>
        </c:scaling>
        <c:axPos val="b"/>
        <c:numFmt formatCode="General" sourceLinked="0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latin typeface="Arial"/>
              </a:defRPr>
            </a:pPr>
            <a:endParaRPr lang="it-IT"/>
          </a:p>
        </c:txPr>
        <c:crossAx val="106114048"/>
        <c:crosses val="autoZero"/>
        <c:auto val="1"/>
        <c:lblAlgn val="ctr"/>
        <c:lblOffset val="100"/>
      </c:catAx>
      <c:valAx>
        <c:axId val="106114048"/>
        <c:scaling>
          <c:orientation val="minMax"/>
        </c:scaling>
        <c:axPos val="l"/>
        <c:majorGridlines>
          <c:spPr>
            <a:ln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sz="1300" b="0" strike="noStrike" spc="-1">
                    <a:latin typeface="Arial"/>
                  </a:defRPr>
                </a:pPr>
                <a:r>
                  <a:rPr lang="it-IT" sz="1300" b="0" strike="noStrike" spc="-1">
                    <a:latin typeface="Arial"/>
                  </a:rPr>
                  <a:t>n. operatori</a:t>
                </a:r>
              </a:p>
            </c:rich>
          </c:tx>
          <c:layout/>
          <c:spPr>
            <a:noFill/>
            <a:ln>
              <a:noFill/>
            </a:ln>
          </c:spPr>
        </c:title>
        <c:numFmt formatCode="General" sourceLinked="0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latin typeface="Arial"/>
              </a:defRPr>
            </a:pPr>
            <a:endParaRPr lang="it-IT"/>
          </a:p>
        </c:txPr>
        <c:crossAx val="101891456"/>
        <c:crosses val="autoZero"/>
        <c:crossBetween val="between"/>
      </c:valAx>
      <c:spPr>
        <a:noFill/>
        <a:ln>
          <a:solidFill>
            <a:srgbClr val="B3B3B3"/>
          </a:solidFill>
        </a:ln>
      </c:spPr>
    </c:plotArea>
    <c:legend>
      <c:legendPos val="r"/>
      <c:layout/>
      <c:spPr>
        <a:noFill/>
        <a:ln>
          <a:noFill/>
        </a:ln>
      </c:spPr>
      <c:txPr>
        <a:bodyPr/>
        <a:lstStyle/>
        <a:p>
          <a:pPr>
            <a:defRPr sz="1000" b="0" strike="noStrike" spc="-1">
              <a:latin typeface="Arial"/>
            </a:defRPr>
          </a:pPr>
          <a:endParaRPr lang="it-IT"/>
        </a:p>
      </c:txPr>
    </c:legend>
    <c:plotVisOnly val="1"/>
    <c:dispBlanksAs val="gap"/>
  </c:chart>
  <c:spPr>
    <a:solidFill>
      <a:srgbClr val="FFFFFF"/>
    </a:solidFill>
    <a:ln>
      <a:noFill/>
    </a:ln>
  </c:spPr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0.12861404936262508"/>
          <c:y val="0.18330555976367197"/>
          <c:w val="0.79365337672904801"/>
          <c:h val="0.66489925768822999"/>
        </c:manualLayout>
      </c:layout>
      <c:doughnut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Colonna C</c:v>
                </c:pt>
              </c:strCache>
            </c:strRef>
          </c:tx>
          <c:spPr>
            <a:solidFill>
              <a:srgbClr val="579D1C"/>
            </a:solidFill>
            <a:ln>
              <a:noFill/>
            </a:ln>
          </c:spPr>
          <c:dPt>
            <c:idx val="1"/>
            <c:spPr>
              <a:solidFill>
                <a:srgbClr val="AFD095"/>
              </a:solidFill>
              <a:ln>
                <a:noFill/>
              </a:ln>
            </c:spPr>
          </c:dPt>
          <c:dLbls>
            <c:txPr>
              <a:bodyPr/>
              <a:lstStyle/>
              <a:p>
                <a:pPr>
                  <a:defRPr sz="1300" b="1" strike="noStrike" spc="-1">
                    <a:solidFill>
                      <a:srgbClr val="FFFFFF"/>
                    </a:solidFill>
                    <a:latin typeface="Arial"/>
                  </a:defRPr>
                </a:pPr>
                <a:endParaRPr lang="it-IT"/>
              </a:p>
            </c:txPr>
            <c:showVal val="1"/>
          </c:dLbls>
          <c:cat>
            <c:strRef>
              <c:f>categories</c:f>
              <c:strCache>
                <c:ptCount val="2"/>
                <c:pt idx="0">
                  <c:v>Biologico 61%</c:v>
                </c:pt>
                <c:pt idx="1">
                  <c:v>Conversione 39%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61</c:v>
                </c:pt>
                <c:pt idx="1">
                  <c:v>39</c:v>
                </c:pt>
              </c:numCache>
            </c:numRef>
          </c:val>
        </c:ser>
        <c:firstSliceAng val="0"/>
        <c:holeSize val="50"/>
      </c:doughnut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"/>
          <c:y val="5.3843564039761309E-2"/>
          <c:w val="0.39644135835955324"/>
          <c:h val="0.21354442845239024"/>
        </c:manualLayout>
      </c:layout>
      <c:spPr>
        <a:noFill/>
        <a:ln>
          <a:noFill/>
        </a:ln>
      </c:spPr>
      <c:txPr>
        <a:bodyPr/>
        <a:lstStyle/>
        <a:p>
          <a:pPr>
            <a:defRPr sz="1500" b="0" strike="noStrike" spc="-1">
              <a:latin typeface="Arial"/>
            </a:defRPr>
          </a:pPr>
          <a:endParaRPr lang="it-IT"/>
        </a:p>
      </c:txPr>
    </c:legend>
    <c:plotVisOnly val="1"/>
  </c:chart>
  <c:spPr>
    <a:solidFill>
      <a:srgbClr val="FFFFFF"/>
    </a:solidFill>
    <a:ln>
      <a:noFill/>
    </a:ln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5.4505305579368855E-2"/>
          <c:y val="8.3481650987371814E-2"/>
          <c:w val="0.5941214917479144"/>
          <c:h val="0.82603805916305917"/>
        </c:manualLayout>
      </c:layout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Colonna C</c:v>
                </c:pt>
              </c:strCache>
            </c:strRef>
          </c:tx>
          <c:spPr>
            <a:solidFill>
              <a:srgbClr val="004586"/>
            </a:solidFill>
            <a:ln>
              <a:noFill/>
            </a:ln>
          </c:spPr>
          <c:dPt>
            <c:idx val="1"/>
            <c:spPr>
              <a:solidFill>
                <a:srgbClr val="FF420E"/>
              </a:solidFill>
              <a:ln>
                <a:noFill/>
              </a:ln>
            </c:spPr>
          </c:dPt>
          <c:dPt>
            <c:idx val="2"/>
            <c:spPr>
              <a:solidFill>
                <a:srgbClr val="FFD320"/>
              </a:solidFill>
              <a:ln>
                <a:noFill/>
              </a:ln>
            </c:spPr>
          </c:dPt>
          <c:dPt>
            <c:idx val="3"/>
            <c:spPr>
              <a:solidFill>
                <a:srgbClr val="579D1C"/>
              </a:solidFill>
              <a:ln>
                <a:noFill/>
              </a:ln>
            </c:spPr>
          </c:dPt>
          <c:dPt>
            <c:idx val="4"/>
            <c:spPr>
              <a:solidFill>
                <a:srgbClr val="7E0021"/>
              </a:solidFill>
              <a:ln>
                <a:noFill/>
              </a:ln>
            </c:spPr>
          </c:dPt>
          <c:dPt>
            <c:idx val="5"/>
            <c:spPr>
              <a:solidFill>
                <a:srgbClr val="83CAFF"/>
              </a:solidFill>
              <a:ln>
                <a:noFill/>
              </a:ln>
            </c:spPr>
          </c:dPt>
          <c:dPt>
            <c:idx val="6"/>
            <c:spPr>
              <a:solidFill>
                <a:srgbClr val="314004"/>
              </a:solidFill>
              <a:ln>
                <a:noFill/>
              </a:ln>
            </c:spPr>
          </c:dPt>
          <c:dPt>
            <c:idx val="7"/>
            <c:spPr>
              <a:solidFill>
                <a:srgbClr val="AECF00"/>
              </a:solidFill>
              <a:ln>
                <a:noFill/>
              </a:ln>
            </c:spPr>
          </c:dPt>
          <c:dPt>
            <c:idx val="8"/>
            <c:spPr>
              <a:solidFill>
                <a:srgbClr val="4B1F6F"/>
              </a:solidFill>
              <a:ln>
                <a:noFill/>
              </a:ln>
            </c:spPr>
          </c:dPt>
          <c:dPt>
            <c:idx val="9"/>
            <c:spPr>
              <a:solidFill>
                <a:srgbClr val="FF950E"/>
              </a:solidFill>
              <a:ln>
                <a:noFill/>
              </a:ln>
            </c:spPr>
          </c:dPt>
          <c:dLbls>
            <c:dLbl>
              <c:idx val="2"/>
              <c:layout>
                <c:manualLayout>
                  <c:x val="-0.1089740911912022"/>
                  <c:y val="9.6209595959595967E-2"/>
                </c:manualLayout>
              </c:layout>
              <c:dLblPos val="bestFit"/>
              <c:showPercent val="1"/>
            </c:dLbl>
            <c:dLbl>
              <c:idx val="4"/>
              <c:layout>
                <c:manualLayout>
                  <c:x val="0.11121238248743662"/>
                  <c:y val="-0.10176082251082252"/>
                </c:manualLayout>
              </c:layout>
              <c:spPr/>
              <c:txPr>
                <a:bodyPr/>
                <a:lstStyle/>
                <a:p>
                  <a:pPr>
                    <a:defRPr sz="1000" b="0" strike="noStrike" spc="-1" baseline="0">
                      <a:solidFill>
                        <a:schemeClr val="bg1"/>
                      </a:solidFill>
                      <a:latin typeface="Arial"/>
                    </a:defRPr>
                  </a:pPr>
                  <a:endParaRPr lang="it-IT"/>
                </a:p>
              </c:txPr>
              <c:dLblPos val="bestFit"/>
              <c:showPercent val="1"/>
            </c:dLbl>
            <c:dLbl>
              <c:idx val="6"/>
              <c:layout>
                <c:manualLayout>
                  <c:x val="1.301550885612456E-3"/>
                  <c:y val="2.3837121212121212E-2"/>
                </c:manualLayout>
              </c:layout>
              <c:dLblPos val="bestFit"/>
              <c:showPercent val="1"/>
            </c:dLbl>
            <c:dLbl>
              <c:idx val="7"/>
              <c:layout>
                <c:manualLayout>
                  <c:x val="1.0722470041950615E-3"/>
                  <c:y val="5.2979797979797981E-3"/>
                </c:manualLayout>
              </c:layout>
              <c:dLblPos val="bestFit"/>
              <c:showPercent val="1"/>
            </c:dLbl>
            <c:dLbl>
              <c:idx val="8"/>
              <c:layout>
                <c:manualLayout>
                  <c:x val="-1.0384579258837966E-2"/>
                  <c:y val="2.2474747474747485E-3"/>
                </c:manualLayout>
              </c:layout>
              <c:dLblPos val="bestFit"/>
              <c:showPercent val="1"/>
            </c:dLbl>
            <c:txPr>
              <a:bodyPr/>
              <a:lstStyle/>
              <a:p>
                <a:pPr>
                  <a:defRPr sz="1000" b="0" strike="noStrike" spc="-1" baseline="0">
                    <a:solidFill>
                      <a:schemeClr val="tx1"/>
                    </a:solidFill>
                    <a:latin typeface="Arial"/>
                  </a:defRPr>
                </a:pPr>
                <a:endParaRPr lang="it-IT"/>
              </a:p>
            </c:txPr>
            <c:dLblPos val="bestFit"/>
            <c:showPercent val="1"/>
          </c:dLbls>
          <c:cat>
            <c:strRef>
              <c:f>categories</c:f>
              <c:strCache>
                <c:ptCount val="10"/>
                <c:pt idx="0">
                  <c:v>Agrumi</c:v>
                </c:pt>
                <c:pt idx="1">
                  <c:v>Altre arboree</c:v>
                </c:pt>
                <c:pt idx="2">
                  <c:v>Olivo</c:v>
                </c:pt>
                <c:pt idx="3">
                  <c:v>Prati &amp; Pascoli</c:v>
                </c:pt>
                <c:pt idx="4">
                  <c:v>Seminativi</c:v>
                </c:pt>
                <c:pt idx="5">
                  <c:v>Vite da tavola</c:v>
                </c:pt>
                <c:pt idx="6">
                  <c:v>Vite da vino</c:v>
                </c:pt>
                <c:pt idx="7">
                  <c:v>Frutta a guscio</c:v>
                </c:pt>
                <c:pt idx="8">
                  <c:v>Fruttiferi</c:v>
                </c:pt>
                <c:pt idx="9">
                  <c:v>Vite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0"/>
                <c:pt idx="0">
                  <c:v>2975.58</c:v>
                </c:pt>
                <c:pt idx="1">
                  <c:v>908.99</c:v>
                </c:pt>
                <c:pt idx="2">
                  <c:v>93433.45</c:v>
                </c:pt>
                <c:pt idx="3">
                  <c:v>32095.41</c:v>
                </c:pt>
                <c:pt idx="4">
                  <c:v>138557.47</c:v>
                </c:pt>
                <c:pt idx="5">
                  <c:v>3403.51</c:v>
                </c:pt>
                <c:pt idx="6">
                  <c:v>15859.04</c:v>
                </c:pt>
                <c:pt idx="7">
                  <c:v>8176.4</c:v>
                </c:pt>
                <c:pt idx="8">
                  <c:v>6660.41</c:v>
                </c:pt>
                <c:pt idx="9">
                  <c:v>1220.98</c:v>
                </c:pt>
              </c:numCache>
            </c:numRef>
          </c:val>
        </c:ser>
        <c:firstSliceAng val="0"/>
      </c:pieChart>
      <c:spPr>
        <a:noFill/>
        <a:ln>
          <a:solidFill>
            <a:srgbClr val="B3B3B3"/>
          </a:solidFill>
        </a:ln>
      </c:spPr>
    </c:plotArea>
    <c:legend>
      <c:legendPos val="r"/>
      <c:layout>
        <c:manualLayout>
          <c:xMode val="edge"/>
          <c:yMode val="edge"/>
          <c:x val="0.64317215421882823"/>
          <c:y val="0.11492499364352902"/>
          <c:w val="0.30788019167339564"/>
          <c:h val="0.67635479797979814"/>
        </c:manualLayout>
      </c:layout>
      <c:spPr>
        <a:noFill/>
        <a:ln>
          <a:noFill/>
        </a:ln>
      </c:spPr>
      <c:txPr>
        <a:bodyPr/>
        <a:lstStyle/>
        <a:p>
          <a:pPr>
            <a:defRPr sz="1000" b="0" strike="noStrike" spc="-1">
              <a:latin typeface="Arial"/>
            </a:defRPr>
          </a:pPr>
          <a:endParaRPr lang="it-IT"/>
        </a:p>
      </c:txPr>
    </c:legend>
    <c:plotVisOnly val="1"/>
  </c:chart>
  <c:spPr>
    <a:solidFill>
      <a:srgbClr val="FFFFFF"/>
    </a:solidFill>
    <a:ln>
      <a:noFill/>
    </a:ln>
  </c:sp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DEA44F29-14A2-44FE-B049-E58045583E07}" type="datetime">
              <a:rPr lang="it-IT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19/12/2018</a:t>
            </a:fld>
            <a:endParaRPr lang="it-IT" sz="12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it-IT" sz="2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A7DCE559-A6E2-4C2A-81CC-E7FEB3008DFF}" type="slidenum">
              <a:rPr lang="it-IT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‹N›</a:t>
            </a:fld>
            <a:endParaRPr lang="it-IT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it-IT" sz="4400" b="0" strike="noStrike" spc="-1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Calibri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strike="noStrike" spc="-1">
                <a:solidFill>
                  <a:srgbClr val="000000"/>
                </a:solidFill>
                <a:latin typeface="Calibri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strike="noStrike" spc="-1">
                <a:solidFill>
                  <a:srgbClr val="000000"/>
                </a:solidFill>
                <a:latin typeface="Calibri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00" b="0" strike="noStrike" spc="-1">
                <a:solidFill>
                  <a:srgbClr val="000000"/>
                </a:solidFill>
                <a:latin typeface="Calibri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latin typeface="Calibri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latin typeface="Calibri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latin typeface="Calibri"/>
              </a:rPr>
              <a:t>Settimo livello struttura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523800" y="1096920"/>
            <a:ext cx="8657640" cy="6386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it-IT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L</a:t>
            </a:r>
            <a:r>
              <a:rPr lang="it-IT" sz="1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’agricoltura </a:t>
            </a:r>
            <a:r>
              <a:rPr lang="it-IT" sz="1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biologica in Puglia, operatori (n.) e superfici (</a:t>
            </a:r>
            <a:r>
              <a:rPr lang="it-IT" sz="1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ha).</a:t>
            </a:r>
          </a:p>
          <a:p>
            <a:pPr>
              <a:lnSpc>
                <a:spcPct val="100000"/>
              </a:lnSpc>
            </a:pPr>
            <a:r>
              <a:rPr lang="it-IT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Evoluzione </a:t>
            </a:r>
            <a:r>
              <a:rPr lang="it-IT" sz="1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dal PSR Puglia 2007-2013 al PSR Puglia 2014-2020</a:t>
            </a:r>
            <a:endParaRPr lang="it-IT" sz="1800" b="0" strike="noStrike" spc="-1" dirty="0">
              <a:latin typeface="Arial"/>
            </a:endParaRPr>
          </a:p>
        </p:txBody>
      </p:sp>
      <p:graphicFrame>
        <p:nvGraphicFramePr>
          <p:cNvPr id="39" name="Grafico 38"/>
          <p:cNvGraphicFramePr/>
          <p:nvPr/>
        </p:nvGraphicFramePr>
        <p:xfrm>
          <a:off x="6192360" y="2348880"/>
          <a:ext cx="5759640" cy="4347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0" name="Grafico 39"/>
          <p:cNvGraphicFramePr/>
          <p:nvPr/>
        </p:nvGraphicFramePr>
        <p:xfrm>
          <a:off x="263352" y="1944000"/>
          <a:ext cx="5928288" cy="3789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839520" y="936000"/>
            <a:ext cx="5568120" cy="692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it-IT" sz="1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Operatori dell’agricoltura biologica per </a:t>
            </a:r>
            <a:r>
              <a:rPr lang="it-IT" sz="1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classi di età, </a:t>
            </a:r>
            <a:r>
              <a:rPr lang="it-IT" sz="1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Puglia biennio </a:t>
            </a:r>
            <a:r>
              <a:rPr lang="it-IT" sz="1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2016/2018 </a:t>
            </a:r>
            <a:endParaRPr lang="it-IT" sz="1800" b="0" strike="noStrike" spc="-1" dirty="0">
              <a:latin typeface="Arial"/>
            </a:endParaRPr>
          </a:p>
        </p:txBody>
      </p:sp>
      <p:sp>
        <p:nvSpPr>
          <p:cNvPr id="42" name="CustomShape 2"/>
          <p:cNvSpPr/>
          <p:nvPr/>
        </p:nvSpPr>
        <p:spPr>
          <a:xfrm>
            <a:off x="360000" y="3888000"/>
            <a:ext cx="8064000" cy="6386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it-IT" sz="1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Operatori dell’agricoltura biologica </a:t>
            </a:r>
            <a:r>
              <a:rPr lang="it-IT" sz="1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per classi di età (n</a:t>
            </a:r>
            <a:r>
              <a:rPr lang="it-IT" sz="1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.), ripartizione provinciale</a:t>
            </a:r>
          </a:p>
        </p:txBody>
      </p:sp>
      <p:pic>
        <p:nvPicPr>
          <p:cNvPr id="43" name="Immagine 42"/>
          <p:cNvPicPr/>
          <p:nvPr/>
        </p:nvPicPr>
        <p:blipFill>
          <a:blip r:embed="rId2" cstate="print"/>
          <a:stretch/>
        </p:blipFill>
        <p:spPr>
          <a:xfrm>
            <a:off x="1006920" y="4856400"/>
            <a:ext cx="9000720" cy="1047240"/>
          </a:xfrm>
          <a:prstGeom prst="rect">
            <a:avLst/>
          </a:prstGeom>
          <a:ln>
            <a:noFill/>
          </a:ln>
        </p:spPr>
      </p:pic>
      <p:graphicFrame>
        <p:nvGraphicFramePr>
          <p:cNvPr id="44" name="Grafico 43"/>
          <p:cNvGraphicFramePr/>
          <p:nvPr/>
        </p:nvGraphicFramePr>
        <p:xfrm>
          <a:off x="5976360" y="576360"/>
          <a:ext cx="5759640" cy="3239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Grafico 45"/>
          <p:cNvGraphicFramePr/>
          <p:nvPr/>
        </p:nvGraphicFramePr>
        <p:xfrm>
          <a:off x="288000" y="1512000"/>
          <a:ext cx="3600000" cy="4144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7" name="Grafico 46"/>
          <p:cNvGraphicFramePr/>
          <p:nvPr/>
        </p:nvGraphicFramePr>
        <p:xfrm>
          <a:off x="4248000" y="2232000"/>
          <a:ext cx="7632000" cy="4292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8" name="CustomShape 1"/>
          <p:cNvSpPr/>
          <p:nvPr/>
        </p:nvSpPr>
        <p:spPr>
          <a:xfrm>
            <a:off x="520560" y="576000"/>
            <a:ext cx="552744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it-IT" sz="1800" b="1" strike="noStrike" spc="-1" dirty="0" smtClean="0">
                <a:solidFill>
                  <a:srgbClr val="000000"/>
                </a:solidFill>
                <a:latin typeface="Calibri"/>
              </a:rPr>
              <a:t>L’agricoltura biologica in Puglia: operatori del “biologic</a:t>
            </a:r>
            <a:r>
              <a:rPr lang="it-IT" b="1" spc="-1" dirty="0" smtClean="0">
                <a:solidFill>
                  <a:srgbClr val="000000"/>
                </a:solidFill>
                <a:latin typeface="Calibri"/>
              </a:rPr>
              <a:t>o”</a:t>
            </a:r>
            <a:r>
              <a:rPr lang="it-IT" sz="1800" b="1" strike="noStrike" spc="-1" dirty="0" smtClean="0">
                <a:solidFill>
                  <a:srgbClr val="000000"/>
                </a:solidFill>
                <a:latin typeface="Calibri"/>
              </a:rPr>
              <a:t>per </a:t>
            </a:r>
            <a:r>
              <a:rPr lang="it-IT" sz="1800" b="1" strike="noStrike" spc="-1" dirty="0">
                <a:solidFill>
                  <a:srgbClr val="000000"/>
                </a:solidFill>
                <a:latin typeface="Calibri"/>
              </a:rPr>
              <a:t>genere, </a:t>
            </a:r>
            <a:r>
              <a:rPr lang="it-IT" sz="1800" b="1" strike="noStrike" spc="-1" dirty="0" smtClean="0">
                <a:solidFill>
                  <a:srgbClr val="000000"/>
                </a:solidFill>
                <a:latin typeface="Calibri"/>
              </a:rPr>
              <a:t>Puglia e ripartizione provinciale </a:t>
            </a:r>
            <a:r>
              <a:rPr lang="it-IT" sz="1800" b="1" strike="noStrike" spc="-1" dirty="0">
                <a:solidFill>
                  <a:srgbClr val="000000"/>
                </a:solidFill>
                <a:latin typeface="Calibri"/>
              </a:rPr>
              <a:t>aggiornato al 2018</a:t>
            </a:r>
            <a:endParaRPr lang="it-IT" sz="1800" b="0" strike="noStrike" spc="-1" dirty="0">
              <a:latin typeface="Arial"/>
            </a:endParaRPr>
          </a:p>
        </p:txBody>
      </p:sp>
      <p:pic>
        <p:nvPicPr>
          <p:cNvPr id="49" name="Immagine 48"/>
          <p:cNvPicPr/>
          <p:nvPr/>
        </p:nvPicPr>
        <p:blipFill>
          <a:blip r:embed="rId4" cstate="print"/>
          <a:stretch/>
        </p:blipFill>
        <p:spPr>
          <a:xfrm>
            <a:off x="5257440" y="1224000"/>
            <a:ext cx="5686560" cy="64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Grafico 49"/>
          <p:cNvGraphicFramePr/>
          <p:nvPr/>
        </p:nvGraphicFramePr>
        <p:xfrm>
          <a:off x="4655840" y="1916832"/>
          <a:ext cx="6636240" cy="475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1" name="CustomShape 1"/>
          <p:cNvSpPr/>
          <p:nvPr/>
        </p:nvSpPr>
        <p:spPr>
          <a:xfrm>
            <a:off x="382680" y="657000"/>
            <a:ext cx="11065320" cy="639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it-IT" sz="1800" b="1" strike="noStrike" spc="-1" dirty="0" smtClean="0">
                <a:solidFill>
                  <a:srgbClr val="000000"/>
                </a:solidFill>
                <a:latin typeface="Calibri"/>
              </a:rPr>
              <a:t>L’agricoltura </a:t>
            </a:r>
            <a:r>
              <a:rPr lang="it-IT" sz="1800" b="1" strike="noStrike" spc="-1" dirty="0">
                <a:solidFill>
                  <a:srgbClr val="000000"/>
                </a:solidFill>
                <a:latin typeface="Calibri"/>
              </a:rPr>
              <a:t>biologica in </a:t>
            </a:r>
            <a:r>
              <a:rPr lang="it-IT" sz="1800" b="1" strike="noStrike" spc="-1" dirty="0" smtClean="0">
                <a:solidFill>
                  <a:srgbClr val="000000"/>
                </a:solidFill>
                <a:latin typeface="Calibri"/>
              </a:rPr>
              <a:t>Puglia</a:t>
            </a:r>
          </a:p>
          <a:p>
            <a:pPr>
              <a:lnSpc>
                <a:spcPct val="100000"/>
              </a:lnSpc>
            </a:pPr>
            <a:endParaRPr lang="it-IT" b="1" spc="-1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it-IT" sz="1800" b="1" strike="noStrike" spc="-1" dirty="0" smtClean="0">
                <a:solidFill>
                  <a:srgbClr val="000000"/>
                </a:solidFill>
                <a:latin typeface="Calibri"/>
              </a:rPr>
              <a:t> Superficie Agricola Utilizzata in “biologico” </a:t>
            </a:r>
            <a:r>
              <a:rPr lang="it-IT" sz="1800" b="1" strike="noStrike" spc="-1" dirty="0">
                <a:solidFill>
                  <a:srgbClr val="000000"/>
                </a:solidFill>
                <a:latin typeface="Calibri"/>
              </a:rPr>
              <a:t>(</a:t>
            </a:r>
            <a:r>
              <a:rPr lang="it-IT" sz="1800" b="1" strike="noStrike" spc="-1" dirty="0" err="1">
                <a:solidFill>
                  <a:srgbClr val="000000"/>
                </a:solidFill>
                <a:latin typeface="Calibri"/>
              </a:rPr>
              <a:t>sott</a:t>
            </a:r>
            <a:r>
              <a:rPr lang="it-IT" sz="1800" b="1" strike="noStrike" spc="-1" dirty="0">
                <a:solidFill>
                  <a:srgbClr val="000000"/>
                </a:solidFill>
                <a:latin typeface="Calibri"/>
              </a:rPr>
              <a:t>. 11.2) e in conversione </a:t>
            </a:r>
            <a:r>
              <a:rPr lang="it-IT" sz="1800" b="1" strike="noStrike" spc="-1" dirty="0" err="1">
                <a:solidFill>
                  <a:srgbClr val="000000"/>
                </a:solidFill>
                <a:latin typeface="Calibri"/>
              </a:rPr>
              <a:t>sott</a:t>
            </a:r>
            <a:r>
              <a:rPr lang="it-IT" sz="1800" b="1" strike="noStrike" spc="-1" dirty="0">
                <a:solidFill>
                  <a:srgbClr val="000000"/>
                </a:solidFill>
                <a:latin typeface="Calibri"/>
              </a:rPr>
              <a:t>. Misura 11.1 </a:t>
            </a:r>
            <a:endParaRPr lang="it-IT" sz="1800" b="1" strike="noStrike" spc="-1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it-IT" b="1" spc="-1" dirty="0" smtClean="0">
                <a:solidFill>
                  <a:srgbClr val="000000"/>
                </a:solidFill>
                <a:latin typeface="Calibri"/>
              </a:rPr>
              <a:t>(</a:t>
            </a:r>
            <a:r>
              <a:rPr lang="it-IT" sz="1800" b="1" strike="noStrike" spc="-1" dirty="0" smtClean="0">
                <a:solidFill>
                  <a:srgbClr val="000000"/>
                </a:solidFill>
                <a:latin typeface="Calibri"/>
              </a:rPr>
              <a:t>valori in percentuale). </a:t>
            </a:r>
            <a:r>
              <a:rPr lang="it-IT" sz="1800" b="1" strike="noStrike" spc="-1" dirty="0" smtClean="0">
                <a:solidFill>
                  <a:srgbClr val="000000"/>
                </a:solidFill>
                <a:latin typeface="Calibri"/>
              </a:rPr>
              <a:t>Dati 2018</a:t>
            </a:r>
            <a:endParaRPr lang="it-IT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Grafico 51"/>
          <p:cNvGraphicFramePr/>
          <p:nvPr/>
        </p:nvGraphicFramePr>
        <p:xfrm>
          <a:off x="3143672" y="1052736"/>
          <a:ext cx="7708112" cy="554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3" name="CustomShape 1"/>
          <p:cNvSpPr/>
          <p:nvPr/>
        </p:nvSpPr>
        <p:spPr>
          <a:xfrm>
            <a:off x="695400" y="692696"/>
            <a:ext cx="437832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it-IT" sz="1800" b="1" strike="noStrike" spc="-1" dirty="0">
                <a:solidFill>
                  <a:srgbClr val="000000"/>
                </a:solidFill>
                <a:latin typeface="Calibri"/>
              </a:rPr>
              <a:t>SAU biologica per macrousi </a:t>
            </a:r>
            <a:r>
              <a:rPr lang="it-IT" sz="1800" b="1" strike="noStrike" spc="-1" dirty="0" smtClean="0">
                <a:solidFill>
                  <a:srgbClr val="000000"/>
                </a:solidFill>
                <a:latin typeface="Calibri"/>
              </a:rPr>
              <a:t>(valori in percentuale), </a:t>
            </a:r>
            <a:r>
              <a:rPr lang="it-IT" sz="1800" b="1" strike="noStrike" spc="-1" dirty="0">
                <a:solidFill>
                  <a:srgbClr val="000000"/>
                </a:solidFill>
                <a:latin typeface="Calibri"/>
              </a:rPr>
              <a:t>Puglia 2018 </a:t>
            </a:r>
            <a:endParaRPr lang="it-IT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524160" y="720000"/>
            <a:ext cx="588384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it-IT" sz="1800" b="1" strike="noStrike" spc="-1">
                <a:solidFill>
                  <a:srgbClr val="000000"/>
                </a:solidFill>
                <a:latin typeface="Calibri"/>
              </a:rPr>
              <a:t>SAU biologica per provincia e macrouso (ha, %), Puglia 2018 </a:t>
            </a:r>
            <a:endParaRPr lang="it-IT" sz="1800" b="0" strike="noStrike" spc="-1">
              <a:latin typeface="Arial"/>
            </a:endParaRPr>
          </a:p>
        </p:txBody>
      </p:sp>
      <p:pic>
        <p:nvPicPr>
          <p:cNvPr id="55" name="Immagine 54"/>
          <p:cNvPicPr/>
          <p:nvPr/>
        </p:nvPicPr>
        <p:blipFill>
          <a:blip r:embed="rId2" cstate="print"/>
          <a:stretch/>
        </p:blipFill>
        <p:spPr>
          <a:xfrm>
            <a:off x="335360" y="1440000"/>
            <a:ext cx="11665296" cy="436526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</TotalTime>
  <Words>145</Words>
  <Application>Microsoft Office PowerPoint</Application>
  <PresentationFormat>Personalizzato</PresentationFormat>
  <Paragraphs>22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Bteich</dc:creator>
  <cp:lastModifiedBy>Luigi Scamarcio</cp:lastModifiedBy>
  <cp:revision>41</cp:revision>
  <dcterms:created xsi:type="dcterms:W3CDTF">2017-06-08T14:44:02Z</dcterms:created>
  <dcterms:modified xsi:type="dcterms:W3CDTF">2018-12-19T16:27:34Z</dcterms:modified>
  <dc:language>it-IT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Personalizzato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</vt:i4>
  </property>
</Properties>
</file>