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uigi%20S\Desktop\distribuzion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10"/>
  <c:chart>
    <c:title>
      <c:tx>
        <c:rich>
          <a:bodyPr/>
          <a:lstStyle/>
          <a:p>
            <a:pPr>
              <a:defRPr/>
            </a:pPr>
            <a:r>
              <a:rPr lang="it-IT" dirty="0"/>
              <a:t>distribuzione settoriale dei </a:t>
            </a:r>
            <a:r>
              <a:rPr lang="it-IT" dirty="0" smtClean="0"/>
              <a:t>22 progetti finanziati dalla</a:t>
            </a:r>
          </a:p>
          <a:p>
            <a:pPr>
              <a:defRPr/>
            </a:pPr>
            <a:r>
              <a:rPr lang="it-IT" dirty="0" smtClean="0"/>
              <a:t>Regione Puglia</a:t>
            </a:r>
            <a:endParaRPr lang="it-IT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v>distribuzione settoriale dei progetti</c:v>
          </c:tx>
          <c:explosion val="6"/>
          <c:dLbls>
            <c:dLbl>
              <c:idx val="0"/>
              <c:spPr/>
              <c:txPr>
                <a:bodyPr/>
                <a:lstStyle/>
                <a:p>
                  <a:pPr algn="ctr" rtl="0">
                    <a:defRPr lang="it-IT" sz="20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</c:dLbl>
            <c:dLbl>
              <c:idx val="1"/>
              <c:spPr/>
              <c:txPr>
                <a:bodyPr/>
                <a:lstStyle/>
                <a:p>
                  <a:pPr algn="ctr" rtl="0">
                    <a:defRPr lang="it-IT" sz="20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</c:dLbl>
            <c:dLbl>
              <c:idx val="2"/>
              <c:spPr/>
              <c:txPr>
                <a:bodyPr/>
                <a:lstStyle/>
                <a:p>
                  <a:pPr algn="ctr" rtl="0">
                    <a:defRPr lang="it-IT" sz="20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2000" baseline="0"/>
                      <a:t>4</a:t>
                    </a:r>
                  </a:p>
                </c:rich>
              </c:tx>
              <c:showVal val="1"/>
            </c:dLbl>
            <c:dLbl>
              <c:idx val="4"/>
              <c:spPr/>
              <c:txPr>
                <a:bodyPr/>
                <a:lstStyle/>
                <a:p>
                  <a:pPr algn="ctr" rtl="0">
                    <a:defRPr lang="it-IT" sz="20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</c:dLbl>
            <c:dLbl>
              <c:idx val="5"/>
              <c:spPr/>
              <c:txPr>
                <a:bodyPr/>
                <a:lstStyle/>
                <a:p>
                  <a:pPr algn="ctr" rtl="0">
                    <a:defRPr lang="it-IT" sz="20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</c:dLbl>
            <c:showVal val="1"/>
            <c:showLeaderLines val="1"/>
          </c:dLbls>
          <c:cat>
            <c:strRef>
              <c:f>Foglio1!$A$3:$A$8</c:f>
              <c:strCache>
                <c:ptCount val="6"/>
                <c:pt idx="0">
                  <c:v>tracciabilità e sicurezza alimentare</c:v>
                </c:pt>
                <c:pt idx="1">
                  <c:v>innovazioni in olivicoltura</c:v>
                </c:pt>
                <c:pt idx="2">
                  <c:v>sistemi colturali innovativi nelle filiere ortofrutticola e vitivinicola</c:v>
                </c:pt>
                <c:pt idx="3">
                  <c:v>sostenibilità ambientale</c:v>
                </c:pt>
                <c:pt idx="4">
                  <c:v>reimpiego e valorizzazione dei residui</c:v>
                </c:pt>
                <c:pt idx="5">
                  <c:v>innovazioni nell'agricoltura multifunzionale</c:v>
                </c:pt>
              </c:strCache>
            </c:strRef>
          </c:cat>
          <c:val>
            <c:numRef>
              <c:f>Foglio1!$H$3:$H$8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7</c:v>
                </c:pt>
                <c:pt idx="3">
                  <c:v>4</c:v>
                </c:pt>
                <c:pt idx="4">
                  <c:v>3</c:v>
                </c:pt>
                <c:pt idx="5">
                  <c:v>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1986073823512633"/>
          <c:y val="9.1289928960877204E-2"/>
          <c:w val="0.37050076960165196"/>
          <c:h val="0.89505050396300811"/>
        </c:manualLayout>
      </c:layout>
      <c:txPr>
        <a:bodyPr/>
        <a:lstStyle/>
        <a:p>
          <a:pPr>
            <a:defRPr sz="1400" baseline="0"/>
          </a:pPr>
          <a:endParaRPr lang="it-IT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75FD-BC80-476A-BD63-A7C5BF3E820A}" type="datetimeFigureOut">
              <a:rPr lang="it-IT" smtClean="0"/>
              <a:t>11/01/2019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95E9-2323-4804-A1B2-CE809B1F215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75FD-BC80-476A-BD63-A7C5BF3E820A}" type="datetimeFigureOut">
              <a:rPr lang="it-IT" smtClean="0"/>
              <a:t>11/01/2019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95E9-2323-4804-A1B2-CE809B1F215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75FD-BC80-476A-BD63-A7C5BF3E820A}" type="datetimeFigureOut">
              <a:rPr lang="it-IT" smtClean="0"/>
              <a:t>11/01/2019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95E9-2323-4804-A1B2-CE809B1F215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75FD-BC80-476A-BD63-A7C5BF3E820A}" type="datetimeFigureOut">
              <a:rPr lang="it-IT" smtClean="0"/>
              <a:t>11/01/2019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95E9-2323-4804-A1B2-CE809B1F215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75FD-BC80-476A-BD63-A7C5BF3E820A}" type="datetimeFigureOut">
              <a:rPr lang="it-IT" smtClean="0"/>
              <a:t>11/01/2019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95E9-2323-4804-A1B2-CE809B1F215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75FD-BC80-476A-BD63-A7C5BF3E820A}" type="datetimeFigureOut">
              <a:rPr lang="it-IT" smtClean="0"/>
              <a:t>11/01/2019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95E9-2323-4804-A1B2-CE809B1F215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75FD-BC80-476A-BD63-A7C5BF3E820A}" type="datetimeFigureOut">
              <a:rPr lang="it-IT" smtClean="0"/>
              <a:t>11/01/2019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95E9-2323-4804-A1B2-CE809B1F215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75FD-BC80-476A-BD63-A7C5BF3E820A}" type="datetimeFigureOut">
              <a:rPr lang="it-IT" smtClean="0"/>
              <a:t>11/01/2019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95E9-2323-4804-A1B2-CE809B1F215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75FD-BC80-476A-BD63-A7C5BF3E820A}" type="datetimeFigureOut">
              <a:rPr lang="it-IT" smtClean="0"/>
              <a:t>11/01/2019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95E9-2323-4804-A1B2-CE809B1F215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75FD-BC80-476A-BD63-A7C5BF3E820A}" type="datetimeFigureOut">
              <a:rPr lang="it-IT" smtClean="0"/>
              <a:t>11/01/2019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95E9-2323-4804-A1B2-CE809B1F215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75FD-BC80-476A-BD63-A7C5BF3E820A}" type="datetimeFigureOut">
              <a:rPr lang="it-IT" smtClean="0"/>
              <a:t>11/01/2019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95E9-2323-4804-A1B2-CE809B1F215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A75FD-BC80-476A-BD63-A7C5BF3E820A}" type="datetimeFigureOut">
              <a:rPr lang="it-IT" smtClean="0"/>
              <a:t>11/01/2019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895E9-2323-4804-A1B2-CE809B1F215A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792087"/>
          </a:xfrm>
        </p:spPr>
        <p:txBody>
          <a:bodyPr>
            <a:normAutofit/>
          </a:bodyPr>
          <a:lstStyle/>
          <a:p>
            <a:r>
              <a:rPr lang="it-IT" sz="2000" dirty="0" smtClean="0"/>
              <a:t>Il sostegno alla ricerca e sperimentazione in agricoltura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19672" y="1988840"/>
            <a:ext cx="7128792" cy="3744416"/>
          </a:xfrm>
        </p:spPr>
        <p:txBody>
          <a:bodyPr>
            <a:noAutofit/>
          </a:bodyPr>
          <a:lstStyle/>
          <a:p>
            <a:pPr lvl="0" algn="l" fontAlgn="base">
              <a:buFont typeface="Wingdings" pitchFamily="2" charset="2"/>
              <a:buChar char="Ø"/>
            </a:pPr>
            <a:r>
              <a:rPr lang="it-IT" sz="1600" dirty="0" smtClean="0">
                <a:solidFill>
                  <a:schemeClr val="tx1"/>
                </a:solidFill>
              </a:rPr>
              <a:t> Linee Guida per la ricerca e la sperimentazione in agricoltura 2012-2014</a:t>
            </a:r>
          </a:p>
          <a:p>
            <a:pPr lvl="0" algn="l" fontAlgn="base">
              <a:buFont typeface="Wingdings" pitchFamily="2" charset="2"/>
              <a:buChar char="Ø"/>
            </a:pPr>
            <a:endParaRPr lang="it-IT" sz="1600" dirty="0" smtClean="0">
              <a:solidFill>
                <a:schemeClr val="tx1"/>
              </a:solidFill>
            </a:endParaRPr>
          </a:p>
          <a:p>
            <a:pPr lvl="0" algn="l" fontAlgn="base">
              <a:buFont typeface="Wingdings" pitchFamily="2" charset="2"/>
              <a:buChar char="Ø"/>
            </a:pPr>
            <a:r>
              <a:rPr lang="it-IT" sz="1600" dirty="0" smtClean="0">
                <a:solidFill>
                  <a:schemeClr val="tx1"/>
                </a:solidFill>
              </a:rPr>
              <a:t> 120 progetti presentati</a:t>
            </a:r>
          </a:p>
          <a:p>
            <a:pPr lvl="0" algn="l" fontAlgn="base">
              <a:buFont typeface="Wingdings" pitchFamily="2" charset="2"/>
              <a:buChar char="Ø"/>
            </a:pPr>
            <a:endParaRPr lang="it-IT" sz="1600" dirty="0" smtClean="0">
              <a:solidFill>
                <a:schemeClr val="tx1"/>
              </a:solidFill>
            </a:endParaRPr>
          </a:p>
          <a:p>
            <a:pPr lvl="0" algn="l" fontAlgn="base">
              <a:buFont typeface="Wingdings" pitchFamily="2" charset="2"/>
              <a:buChar char="Ø"/>
            </a:pPr>
            <a:r>
              <a:rPr lang="it-IT" sz="1600" dirty="0" smtClean="0">
                <a:solidFill>
                  <a:schemeClr val="tx1"/>
                </a:solidFill>
              </a:rPr>
              <a:t> 22 progetti avviati</a:t>
            </a:r>
            <a:endParaRPr lang="it-IT" sz="1600" dirty="0">
              <a:solidFill>
                <a:schemeClr val="tx1"/>
              </a:solidFill>
            </a:endParaRPr>
          </a:p>
          <a:p>
            <a:pPr lvl="0" algn="l" fontAlgn="base"/>
            <a:endParaRPr lang="it-IT" sz="1600" dirty="0">
              <a:solidFill>
                <a:schemeClr val="tx1"/>
              </a:solidFill>
            </a:endParaRPr>
          </a:p>
          <a:p>
            <a:pPr lvl="0" algn="l" fontAlgn="base">
              <a:buFont typeface="Wingdings" pitchFamily="2" charset="2"/>
              <a:buChar char="Ø"/>
            </a:pPr>
            <a:r>
              <a:rPr lang="it-IT" sz="1600" dirty="0" smtClean="0">
                <a:solidFill>
                  <a:schemeClr val="tx1"/>
                </a:solidFill>
              </a:rPr>
              <a:t> 2.200.000 euro di risorse finanziarie impegnate sul bilancio vincolato della Regione Puglia</a:t>
            </a:r>
          </a:p>
          <a:p>
            <a:pPr lvl="0" algn="l" fontAlgn="base">
              <a:buFont typeface="Wingdings" pitchFamily="2" charset="2"/>
              <a:buChar char="Ø"/>
            </a:pPr>
            <a:endParaRPr lang="it-IT" sz="1600" dirty="0">
              <a:solidFill>
                <a:schemeClr val="tx1"/>
              </a:solidFill>
            </a:endParaRPr>
          </a:p>
          <a:p>
            <a:pPr lvl="0" algn="l" fontAlgn="base">
              <a:buFont typeface="Wingdings" pitchFamily="2" charset="2"/>
              <a:buChar char="Ø"/>
            </a:pPr>
            <a:r>
              <a:rPr lang="it-IT" sz="1600" dirty="0" smtClean="0">
                <a:solidFill>
                  <a:schemeClr val="tx1"/>
                </a:solidFill>
              </a:rPr>
              <a:t> 35 fra Università ed EPR coinvolti con più di 40 aziende partecipanti</a:t>
            </a:r>
          </a:p>
          <a:p>
            <a:pPr lvl="0" algn="l" fontAlgn="base">
              <a:buFont typeface="Wingdings" pitchFamily="2" charset="2"/>
              <a:buChar char="Ø"/>
            </a:pPr>
            <a:endParaRPr lang="it-IT" sz="1600" dirty="0" smtClean="0">
              <a:solidFill>
                <a:schemeClr val="tx1"/>
              </a:solidFill>
            </a:endParaRPr>
          </a:p>
        </p:txBody>
      </p:sp>
      <p:grpSp>
        <p:nvGrpSpPr>
          <p:cNvPr id="4" name="Gruppo 3"/>
          <p:cNvGrpSpPr/>
          <p:nvPr/>
        </p:nvGrpSpPr>
        <p:grpSpPr>
          <a:xfrm>
            <a:off x="107504" y="836713"/>
            <a:ext cx="1146365" cy="5355752"/>
            <a:chOff x="107504" y="836713"/>
            <a:chExt cx="1146365" cy="5355752"/>
          </a:xfrm>
        </p:grpSpPr>
        <p:pic>
          <p:nvPicPr>
            <p:cNvPr id="5" name="Picture 2" descr="C:\Users\Luigi S\Documents\Sezione Competitività delle filiere Agroalimentari\Convegni, seminari e workshop\Bari - Fiera del Levante 11 settembre 2017\italia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7504" y="2852936"/>
              <a:ext cx="1136926" cy="1299344"/>
            </a:xfrm>
            <a:prstGeom prst="rect">
              <a:avLst/>
            </a:prstGeom>
            <a:noFill/>
          </p:spPr>
        </p:pic>
        <p:pic>
          <p:nvPicPr>
            <p:cNvPr id="6" name="Picture 3" descr="C:\Users\Luigi S\Documents\Sezione Competitività delle filiere Agroalimentari\Convegni, seminari e workshop\Bari - Fiera del Levante 11 settembre 2017\puglia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7504" y="5301208"/>
              <a:ext cx="1122984" cy="891257"/>
            </a:xfrm>
            <a:prstGeom prst="rect">
              <a:avLst/>
            </a:prstGeom>
            <a:noFill/>
          </p:spPr>
        </p:pic>
        <p:pic>
          <p:nvPicPr>
            <p:cNvPr id="7" name="Picture 4" descr="C:\Users\Luigi S\Documents\Sezione Competitività delle filiere Agroalimentari\Convegni, seminari e workshop\Bari - Fiera del Levante 11 settembre 2017\europa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7504" y="836713"/>
              <a:ext cx="1146365" cy="1008111"/>
            </a:xfrm>
            <a:prstGeom prst="rect">
              <a:avLst/>
            </a:prstGeom>
            <a:noFill/>
          </p:spPr>
        </p:pic>
        <p:sp>
          <p:nvSpPr>
            <p:cNvPr id="8" name="Freccia in su 7"/>
            <p:cNvSpPr/>
            <p:nvPr/>
          </p:nvSpPr>
          <p:spPr>
            <a:xfrm>
              <a:off x="395536" y="4293096"/>
              <a:ext cx="432048" cy="864096"/>
            </a:xfrm>
            <a:prstGeom prst="up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Freccia in su 8"/>
            <p:cNvSpPr/>
            <p:nvPr/>
          </p:nvSpPr>
          <p:spPr>
            <a:xfrm>
              <a:off x="395536" y="1916832"/>
              <a:ext cx="432048" cy="864096"/>
            </a:xfrm>
            <a:prstGeom prst="up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792087"/>
          </a:xfrm>
        </p:spPr>
        <p:txBody>
          <a:bodyPr>
            <a:normAutofit/>
          </a:bodyPr>
          <a:lstStyle/>
          <a:p>
            <a:r>
              <a:rPr lang="it-IT" sz="2000" dirty="0" smtClean="0"/>
              <a:t>Il sostegno alla ricerca e sperimentazione in agricoltura</a:t>
            </a:r>
            <a:endParaRPr lang="it-IT" sz="2000" dirty="0"/>
          </a:p>
        </p:txBody>
      </p:sp>
      <p:graphicFrame>
        <p:nvGraphicFramePr>
          <p:cNvPr id="6" name="Grafico 5"/>
          <p:cNvGraphicFramePr/>
          <p:nvPr/>
        </p:nvGraphicFramePr>
        <p:xfrm>
          <a:off x="1259632" y="942975"/>
          <a:ext cx="7416824" cy="5510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Gruppo 3"/>
          <p:cNvGrpSpPr/>
          <p:nvPr/>
        </p:nvGrpSpPr>
        <p:grpSpPr>
          <a:xfrm>
            <a:off x="107504" y="836713"/>
            <a:ext cx="1146365" cy="5355752"/>
            <a:chOff x="107504" y="836713"/>
            <a:chExt cx="1146365" cy="5355752"/>
          </a:xfrm>
        </p:grpSpPr>
        <p:pic>
          <p:nvPicPr>
            <p:cNvPr id="5" name="Picture 2" descr="C:\Users\Luigi S\Documents\Sezione Competitività delle filiere Agroalimentari\Convegni, seminari e workshop\Bari - Fiera del Levante 11 settembre 2017\italia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7504" y="2852936"/>
              <a:ext cx="1136926" cy="1299344"/>
            </a:xfrm>
            <a:prstGeom prst="rect">
              <a:avLst/>
            </a:prstGeom>
            <a:noFill/>
          </p:spPr>
        </p:pic>
        <p:pic>
          <p:nvPicPr>
            <p:cNvPr id="7" name="Picture 3" descr="C:\Users\Luigi S\Documents\Sezione Competitività delle filiere Agroalimentari\Convegni, seminari e workshop\Bari - Fiera del Levante 11 settembre 2017\puglia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7504" y="5301208"/>
              <a:ext cx="1122984" cy="891257"/>
            </a:xfrm>
            <a:prstGeom prst="rect">
              <a:avLst/>
            </a:prstGeom>
            <a:noFill/>
          </p:spPr>
        </p:pic>
        <p:pic>
          <p:nvPicPr>
            <p:cNvPr id="8" name="Picture 4" descr="C:\Users\Luigi S\Documents\Sezione Competitività delle filiere Agroalimentari\Convegni, seminari e workshop\Bari - Fiera del Levante 11 settembre 2017\europa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7504" y="836713"/>
              <a:ext cx="1146365" cy="1008111"/>
            </a:xfrm>
            <a:prstGeom prst="rect">
              <a:avLst/>
            </a:prstGeom>
            <a:noFill/>
          </p:spPr>
        </p:pic>
        <p:sp>
          <p:nvSpPr>
            <p:cNvPr id="9" name="Freccia in su 8"/>
            <p:cNvSpPr/>
            <p:nvPr/>
          </p:nvSpPr>
          <p:spPr>
            <a:xfrm>
              <a:off x="395536" y="4293096"/>
              <a:ext cx="432048" cy="864096"/>
            </a:xfrm>
            <a:prstGeom prst="up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Freccia in su 9"/>
            <p:cNvSpPr/>
            <p:nvPr/>
          </p:nvSpPr>
          <p:spPr>
            <a:xfrm>
              <a:off x="395536" y="1916832"/>
              <a:ext cx="432048" cy="864096"/>
            </a:xfrm>
            <a:prstGeom prst="up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Presentazione su schermo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Il sostegno alla ricerca e sperimentazione in agricoltura</vt:lpstr>
      <vt:lpstr>Il sostegno alla ricerca e sperimentazione in agricoltura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sostegno alla ricerca e sperimentazione in agricoltura</dc:title>
  <dc:creator>Luigi Scamarcio</dc:creator>
  <cp:lastModifiedBy>Luigi Scamarcio</cp:lastModifiedBy>
  <cp:revision>1</cp:revision>
  <dcterms:created xsi:type="dcterms:W3CDTF">2019-01-11T11:34:26Z</dcterms:created>
  <dcterms:modified xsi:type="dcterms:W3CDTF">2019-01-11T11:35:17Z</dcterms:modified>
</cp:coreProperties>
</file>